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handoutMasterIdLst>
    <p:handoutMasterId r:id="rId21"/>
  </p:handoutMasterIdLst>
  <p:sldIdLst>
    <p:sldId id="277" r:id="rId3"/>
    <p:sldId id="306" r:id="rId4"/>
    <p:sldId id="309" r:id="rId5"/>
    <p:sldId id="310" r:id="rId6"/>
    <p:sldId id="308" r:id="rId7"/>
    <p:sldId id="313" r:id="rId8"/>
    <p:sldId id="314" r:id="rId9"/>
    <p:sldId id="315" r:id="rId10"/>
    <p:sldId id="318" r:id="rId11"/>
    <p:sldId id="320" r:id="rId12"/>
    <p:sldId id="296" r:id="rId13"/>
    <p:sldId id="322" r:id="rId14"/>
    <p:sldId id="321" r:id="rId15"/>
    <p:sldId id="323" r:id="rId16"/>
    <p:sldId id="316" r:id="rId17"/>
    <p:sldId id="311" r:id="rId18"/>
    <p:sldId id="317" r:id="rId19"/>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130" autoAdjust="0"/>
  </p:normalViewPr>
  <p:slideViewPr>
    <p:cSldViewPr>
      <p:cViewPr varScale="1">
        <p:scale>
          <a:sx n="39" d="100"/>
          <a:sy n="39" d="100"/>
        </p:scale>
        <p:origin x="2012" y="44"/>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1"/>
            <a:ext cx="4160520" cy="367030"/>
          </a:xfrm>
          <a:prstGeom prst="rect">
            <a:avLst/>
          </a:prstGeom>
        </p:spPr>
        <p:txBody>
          <a:bodyPr vert="horz" lIns="96661" tIns="48331" rIns="96661" bIns="48331" rtlCol="0"/>
          <a:lstStyle>
            <a:lvl1pPr algn="r">
              <a:defRPr sz="1300"/>
            </a:lvl1pPr>
          </a:lstStyle>
          <a:p>
            <a:fld id="{179DDC23-3BA6-49A9-9E39-E9723A1EC9BB}" type="datetimeFigureOut">
              <a:rPr lang="en-US" smtClean="0"/>
              <a:t>3/29/2017</a:t>
            </a:fld>
            <a:endParaRPr lang="en-US"/>
          </a:p>
        </p:txBody>
      </p:sp>
      <p:sp>
        <p:nvSpPr>
          <p:cNvPr id="4" name="Footer Placeholder 3"/>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3F462B4D-B992-4E6F-BFE2-97A3AC1F4A69}" type="slidenum">
              <a:rPr lang="en-US" smtClean="0"/>
              <a:t>‹#›</a:t>
            </a:fld>
            <a:endParaRPr lang="en-US"/>
          </a:p>
        </p:txBody>
      </p:sp>
    </p:spTree>
    <p:extLst>
      <p:ext uri="{BB962C8B-B14F-4D97-AF65-F5344CB8AC3E}">
        <p14:creationId xmlns:p14="http://schemas.microsoft.com/office/powerpoint/2010/main" val="4144553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00F830A1-3891-4B82-A120-081866556DA0}" type="datetimeFigureOut">
              <a:rPr lang="en-US" smtClean="0"/>
              <a:pPr/>
              <a:t>3/29/2017</a:t>
            </a:fld>
            <a:endParaRPr lang="en-US" dirty="0"/>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93574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I am Chaoyi. Today, my topic is about the US philanthropy and its influence on China’s higher education.</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a:t>First, Why?</a:t>
            </a:r>
          </a:p>
          <a:p>
            <a:endParaRPr lang="en-US" sz="1600" dirty="0"/>
          </a:p>
          <a:p>
            <a:r>
              <a:rPr lang="en-US" sz="1600" dirty="0"/>
              <a:t>To some extent, Siege of the International Legations in the early 1900s opened China’s door and exposed a struggling country to international philanthropists. When the survey group saw a poor and backward China, they believed that they had the responsibility and capacity to educate Chinese people and transmit advanced sciences and technologies. </a:t>
            </a:r>
          </a:p>
          <a:p>
            <a:endParaRPr lang="en-US" sz="1600" dirty="0"/>
          </a:p>
          <a:p>
            <a:r>
              <a:rPr lang="en-US" sz="1600" dirty="0"/>
              <a:t>It consisted with the nature of US Philanthropy that philanthropy was not “rich helping poor”, but private initiatives for public good, focusing on quality of life. Charity is not only a supplement to the government but also an ideal of mankind.</a:t>
            </a:r>
          </a:p>
          <a:p>
            <a:endParaRPr lang="en-US" sz="1600" dirty="0"/>
          </a:p>
          <a:p>
            <a:r>
              <a:rPr lang="en-US" sz="1600" dirty="0"/>
              <a:t>Moreover, higher education always keeps a top recipient of giving because US donors believe that universities cultivate talents and promote researches that can make life better and make a difference to the world.</a:t>
            </a:r>
          </a:p>
          <a:p>
            <a:endParaRPr lang="en-US" dirty="0"/>
          </a:p>
        </p:txBody>
      </p:sp>
      <p:sp>
        <p:nvSpPr>
          <p:cNvPr id="4" name="Slide Number Placeholder 3"/>
          <p:cNvSpPr>
            <a:spLocks noGrp="1"/>
          </p:cNvSpPr>
          <p:nvPr>
            <p:ph type="sldNum" sz="quarter" idx="10"/>
          </p:nvPr>
        </p:nvSpPr>
        <p:spPr/>
        <p:txBody>
          <a:bodyPr/>
          <a:lstStyle/>
          <a:p>
            <a:pPr defTabSz="966612">
              <a:defRPr/>
            </a:pPr>
            <a:fld id="{2B891980-0BF3-461C-95D4-87E094E9751C}" type="slidenum">
              <a:rPr lang="en-US">
                <a:solidFill>
                  <a:prstClr val="black"/>
                </a:solidFill>
                <a:latin typeface="Calibri"/>
              </a:rPr>
              <a:pPr defTabSz="966612">
                <a:defRPr/>
              </a:pPr>
              <a:t>10</a:t>
            </a:fld>
            <a:endParaRPr lang="en-US" dirty="0">
              <a:solidFill>
                <a:prstClr val="black"/>
              </a:solidFill>
              <a:latin typeface="Calibri"/>
            </a:endParaRPr>
          </a:p>
        </p:txBody>
      </p:sp>
    </p:spTree>
    <p:extLst>
      <p:ext uri="{BB962C8B-B14F-4D97-AF65-F5344CB8AC3E}">
        <p14:creationId xmlns:p14="http://schemas.microsoft.com/office/powerpoint/2010/main" val="600704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a:t>Second, the impact.</a:t>
            </a:r>
          </a:p>
          <a:p>
            <a:r>
              <a:rPr lang="en-US" sz="1600" dirty="0"/>
              <a:t>US philanthropy not only provides financial support but also invests human resources to help the development of disciplines of China’s higher education (medicine, economics, management, etc.).</a:t>
            </a:r>
          </a:p>
          <a:p>
            <a:endParaRPr lang="en-US" sz="1600" dirty="0"/>
          </a:p>
          <a:p>
            <a:r>
              <a:rPr lang="en-US" sz="1600" dirty="0"/>
              <a:t>It also promotes the Sino-U.S. educational and cultural exchange. Various scholarships from US support student and faculty exchange programs in both directions. </a:t>
            </a:r>
          </a:p>
          <a:p>
            <a:endParaRPr lang="en-US" sz="1600" dirty="0"/>
          </a:p>
          <a:p>
            <a:r>
              <a:rPr lang="en-US" sz="1600" dirty="0"/>
              <a:t>More importantly, it challenges China’s rich to embrace philanthropy and changes society’s understanding of donation to higher education. US philanthropy expanded the scope of donations with far-reaching causes. </a:t>
            </a:r>
          </a:p>
          <a:p>
            <a:endParaRPr lang="en-US" sz="1600" dirty="0"/>
          </a:p>
          <a:p>
            <a:r>
              <a:rPr lang="en-US" sz="1600" dirty="0"/>
              <a:t>Meanwhile, it sets good examples for Chinese university-related foundations in the operation and management of donation projects.</a:t>
            </a:r>
          </a:p>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Last year, China’s first charity law was passed in March and became effective in September. </a:t>
            </a:r>
          </a:p>
          <a:p>
            <a:r>
              <a:rPr lang="en-US" sz="1600" dirty="0"/>
              <a:t>China’s Foreign NGO Management Law was passed in April and took effect in January this year. </a:t>
            </a:r>
          </a:p>
          <a:p>
            <a:r>
              <a:rPr lang="en-US" sz="1600" dirty="0"/>
              <a:t>Both laws indicate the intention of the government to strengthen regulations of the emerging fields of philanthropy. </a:t>
            </a:r>
          </a:p>
          <a:p>
            <a:endParaRPr lang="en-US" sz="1600" dirty="0"/>
          </a:p>
          <a:p>
            <a:r>
              <a:rPr lang="en-US" sz="1600" dirty="0"/>
              <a:t>However, US philanthropy has kept a low profile lately. They feel more difficult to find the right way to carry out the work. </a:t>
            </a:r>
          </a:p>
          <a:p>
            <a:endParaRPr lang="en-US" sz="1600" dirty="0"/>
          </a:p>
          <a:p>
            <a:r>
              <a:rPr lang="en-US" sz="1600" dirty="0"/>
              <a:t>What’s the problem and why such a huge gap? </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12</a:t>
            </a:fld>
            <a:endParaRPr lang="en-US" dirty="0"/>
          </a:p>
        </p:txBody>
      </p:sp>
    </p:spTree>
    <p:extLst>
      <p:ext uri="{BB962C8B-B14F-4D97-AF65-F5344CB8AC3E}">
        <p14:creationId xmlns:p14="http://schemas.microsoft.com/office/powerpoint/2010/main" val="133855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600" dirty="0"/>
              <a:t>Political sensitivity is absolutely the main reason. The new law is taken to against the kind of Western influences and ideas that China’s leaders view as a threat to the current political system. Universities must report all the academic researches supported by US philanthropy to different government sectors for investigation. </a:t>
            </a:r>
          </a:p>
        </p:txBody>
      </p:sp>
      <p:sp>
        <p:nvSpPr>
          <p:cNvPr id="4" name="Slide Number Placeholder 3"/>
          <p:cNvSpPr>
            <a:spLocks noGrp="1"/>
          </p:cNvSpPr>
          <p:nvPr>
            <p:ph type="sldNum" sz="quarter" idx="10"/>
          </p:nvPr>
        </p:nvSpPr>
        <p:spPr/>
        <p:txBody>
          <a:bodyPr/>
          <a:lstStyle/>
          <a:p>
            <a:pPr defTabSz="966612">
              <a:defRPr/>
            </a:pPr>
            <a:fld id="{2B891980-0BF3-461C-95D4-87E094E9751C}" type="slidenum">
              <a:rPr lang="en-US">
                <a:solidFill>
                  <a:prstClr val="black"/>
                </a:solidFill>
                <a:latin typeface="Calibri"/>
              </a:rPr>
              <a:pPr defTabSz="966612">
                <a:defRPr/>
              </a:pPr>
              <a:t>13</a:t>
            </a:fld>
            <a:endParaRPr lang="en-US" dirty="0">
              <a:solidFill>
                <a:prstClr val="black"/>
              </a:solidFill>
              <a:latin typeface="Calibri"/>
            </a:endParaRPr>
          </a:p>
        </p:txBody>
      </p:sp>
    </p:spTree>
    <p:extLst>
      <p:ext uri="{BB962C8B-B14F-4D97-AF65-F5344CB8AC3E}">
        <p14:creationId xmlns:p14="http://schemas.microsoft.com/office/powerpoint/2010/main" val="3581755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What’s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Public opinion on this law remains divided. Under the new law, foreign groups working in China will have to find an official Chinese sponsor and must register with the police.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 this case, I think university related foundations will become the most important channels for US philanthropy to donate to China’s higher education. They can either give directly through universities’ overseas foundations in US or local foundations in China to mitigate political risks.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It also challenges the management of university related foundations. They need to keep the free will of academic researches, understand the true intentions of overseas donations, and manage donation programs professionally. </a:t>
            </a:r>
            <a:r>
              <a:rPr lang="en-US" sz="1600" kern="1200" dirty="0">
                <a:solidFill>
                  <a:schemeClr val="tx1"/>
                </a:solidFill>
                <a:effectLst/>
                <a:latin typeface="+mn-lt"/>
                <a:ea typeface="+mn-ea"/>
                <a:cs typeface="+mn-cs"/>
              </a:rPr>
              <a:t>That’s part of the reasons why I am here, learning at Columbia.</a:t>
            </a:r>
          </a:p>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66265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 left two questions at the end: </a:t>
            </a:r>
          </a:p>
          <a:p>
            <a:endParaRPr lang="en-US" sz="1600" dirty="0"/>
          </a:p>
          <a:p>
            <a:r>
              <a:rPr lang="en-US" sz="1600" dirty="0"/>
              <a:t>I think as long as a university is built within a country, it is difficult to be truly independent of politics. Philanthropy has the same issue although it is for public good. Do you agree or disagree my opinion?</a:t>
            </a:r>
          </a:p>
          <a:p>
            <a:endParaRPr lang="en-US" sz="1600" dirty="0"/>
          </a:p>
          <a:p>
            <a:r>
              <a:rPr lang="en-US" sz="1600" dirty="0"/>
              <a:t>How do you evaluate the trend of international fundraising of Chinese universities?</a:t>
            </a:r>
          </a:p>
          <a:p>
            <a:pPr defTabSz="966612">
              <a:defRPr/>
            </a:pPr>
            <a:endParaRPr lang="en-US" sz="130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15</a:t>
            </a:fld>
            <a:endParaRPr lang="en-US" dirty="0"/>
          </a:p>
        </p:txBody>
      </p:sp>
    </p:spTree>
    <p:extLst>
      <p:ext uri="{BB962C8B-B14F-4D97-AF65-F5344CB8AC3E}">
        <p14:creationId xmlns:p14="http://schemas.microsoft.com/office/powerpoint/2010/main" val="1250433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Here are the references. Thank you.</a:t>
            </a:r>
          </a:p>
          <a:p>
            <a:pPr defTabSz="966612">
              <a:defRPr/>
            </a:pPr>
            <a:endParaRPr lang="en-US" sz="130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16</a:t>
            </a:fld>
            <a:endParaRPr lang="en-US" dirty="0"/>
          </a:p>
        </p:txBody>
      </p:sp>
    </p:spTree>
    <p:extLst>
      <p:ext uri="{BB962C8B-B14F-4D97-AF65-F5344CB8AC3E}">
        <p14:creationId xmlns:p14="http://schemas.microsoft.com/office/powerpoint/2010/main" val="2659581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17</a:t>
            </a:fld>
            <a:endParaRPr lang="en-US" dirty="0"/>
          </a:p>
        </p:txBody>
      </p:sp>
    </p:spTree>
    <p:extLst>
      <p:ext uri="{BB962C8B-B14F-4D97-AF65-F5344CB8AC3E}">
        <p14:creationId xmlns:p14="http://schemas.microsoft.com/office/powerpoint/2010/main" val="230799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600" dirty="0"/>
              <a:t>The story started from hundred years ago. </a:t>
            </a:r>
          </a:p>
          <a:p>
            <a:pPr defTabSz="966612">
              <a:defRPr/>
            </a:pPr>
            <a:endParaRPr lang="en-US" sz="1600" dirty="0"/>
          </a:p>
          <a:p>
            <a:pPr defTabSz="966612">
              <a:defRPr/>
            </a:pPr>
            <a:r>
              <a:rPr lang="en-US" sz="1600" dirty="0"/>
              <a:t>The Rockefeller Foundation sent two survey groups in 1914 and 1915 to China to gather information about how a medical education program could operate. </a:t>
            </a:r>
          </a:p>
          <a:p>
            <a:pPr defTabSz="966612">
              <a:defRPr/>
            </a:pPr>
            <a:endParaRPr lang="en-US" sz="1600" dirty="0"/>
          </a:p>
          <a:p>
            <a:pPr defTabSz="966612">
              <a:defRPr/>
            </a:pPr>
            <a:r>
              <a:rPr lang="en-US" sz="1600" dirty="0"/>
              <a:t>The China Medical Board (CMB), with a $10 million endowment, was created by the Rockefeller to modernize medical education and to improve the practice of medicine in China. </a:t>
            </a:r>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348479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600" dirty="0"/>
              <a:t>In the late 1915, CMB purchased the Union Medical College and changed the name to the Peking Union Medical College (PUMC) in 1921. </a:t>
            </a:r>
          </a:p>
          <a:p>
            <a:pPr defTabSz="966612">
              <a:defRPr/>
            </a:pPr>
            <a:endParaRPr lang="en-US" sz="1600" dirty="0"/>
          </a:p>
          <a:p>
            <a:pPr defTabSz="966612">
              <a:defRPr/>
            </a:pPr>
            <a:r>
              <a:rPr lang="en-US" sz="1600" dirty="0"/>
              <a:t>PUMC was small but its standards remained high. More than half of its graduates became leaders in medical administration, teaching and research. </a:t>
            </a:r>
          </a:p>
          <a:p>
            <a:pPr defTabSz="966612">
              <a:defRPr/>
            </a:pPr>
            <a:endParaRPr lang="en-US" sz="1600" dirty="0"/>
          </a:p>
          <a:p>
            <a:pPr defTabSz="966612">
              <a:defRPr/>
            </a:pPr>
            <a:r>
              <a:rPr lang="en-US" sz="1600" dirty="0"/>
              <a:t>This map shows other hospitals and medical schools CMB supported. </a:t>
            </a:r>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121036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600" dirty="0"/>
              <a:t>However, because of the war and political shift, in 1951, the Chinese government nationalized PUMC and broke ties with the Foundation and CMB. </a:t>
            </a:r>
          </a:p>
          <a:p>
            <a:pPr defTabSz="966612">
              <a:defRPr/>
            </a:pPr>
            <a:endParaRPr lang="en-US" sz="1600" dirty="0"/>
          </a:p>
          <a:p>
            <a:pPr defTabSz="966612">
              <a:defRPr/>
            </a:pPr>
            <a:r>
              <a:rPr lang="en-US" sz="1600" dirty="0"/>
              <a:t>Between 1915 and 1951, the Foundation spent over $50 million on medical initiatives in China. </a:t>
            </a:r>
          </a:p>
          <a:p>
            <a:pPr defTabSz="966612">
              <a:defRPr/>
            </a:pPr>
            <a:endParaRPr lang="en-US" sz="1600" dirty="0"/>
          </a:p>
          <a:p>
            <a:pPr defTabSz="966612">
              <a:defRPr/>
            </a:pPr>
            <a:r>
              <a:rPr lang="en-US" sz="1600" dirty="0"/>
              <a:t>There is no doubt that it made extraordinary and enduring contributions and left profound influence to China’s health system. </a:t>
            </a:r>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extLst>
      <p:ext uri="{BB962C8B-B14F-4D97-AF65-F5344CB8AC3E}">
        <p14:creationId xmlns:p14="http://schemas.microsoft.com/office/powerpoint/2010/main" val="699666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600" dirty="0"/>
              <a:t>There is another foundation granting millions of dollars on the study of China even during the confrontation period, the Ford Foundation. </a:t>
            </a:r>
          </a:p>
          <a:p>
            <a:pPr defTabSz="966612">
              <a:defRPr/>
            </a:pPr>
            <a:endParaRPr lang="en-US" sz="1600" dirty="0"/>
          </a:p>
          <a:p>
            <a:pPr defTabSz="966612">
              <a:defRPr/>
            </a:pPr>
            <a:r>
              <a:rPr lang="en-US" sz="1600" dirty="0"/>
              <a:t>Right after the normalization of China-U.S. relations, the Foundation started working in China and supported the direct exchanges. </a:t>
            </a:r>
          </a:p>
          <a:p>
            <a:pPr defTabSz="966612">
              <a:defRPr/>
            </a:pPr>
            <a:endParaRPr lang="en-US" sz="1600" dirty="0"/>
          </a:p>
          <a:p>
            <a:pPr defTabSz="966612">
              <a:defRPr/>
            </a:pPr>
            <a:r>
              <a:rPr lang="en-US" sz="1600" dirty="0"/>
              <a:t>It opened an office in Beijing in 1988, which is still in operation. </a:t>
            </a:r>
          </a:p>
          <a:p>
            <a:pPr defTabSz="966612">
              <a:defRPr/>
            </a:pPr>
            <a:endParaRPr lang="en-US" sz="1600" dirty="0"/>
          </a:p>
          <a:p>
            <a:pPr defTabSz="966612">
              <a:defRPr/>
            </a:pPr>
            <a:r>
              <a:rPr lang="en-US" sz="1600" dirty="0"/>
              <a:t>It has given over $360 million in grants in China. </a:t>
            </a:r>
          </a:p>
          <a:p>
            <a:pPr defTabSz="966612">
              <a:defRPr/>
            </a:pPr>
            <a:endParaRPr lang="en-US" sz="1600" dirty="0"/>
          </a:p>
          <a:p>
            <a:pPr defTabSz="966612">
              <a:defRPr/>
            </a:pPr>
            <a:r>
              <a:rPr lang="en-US" sz="1600" dirty="0"/>
              <a:t>A large portion of them went to support Chinese academic institutions to strengthen the disciplines of international relations, economics, and law. </a:t>
            </a:r>
          </a:p>
        </p:txBody>
      </p:sp>
      <p:sp>
        <p:nvSpPr>
          <p:cNvPr id="4" name="Slide Number Placeholder 3"/>
          <p:cNvSpPr>
            <a:spLocks noGrp="1"/>
          </p:cNvSpPr>
          <p:nvPr>
            <p:ph type="sldNum" sz="quarter" idx="10"/>
          </p:nvPr>
        </p:nvSpPr>
        <p:spPr/>
        <p:txBody>
          <a:bodyPr/>
          <a:lstStyle/>
          <a:p>
            <a:fld id="{58CC9574-A819-4FE4-99A7-1E27AD09ADC2}" type="slidenum">
              <a:rPr lang="en-US" smtClean="0"/>
              <a:pPr/>
              <a:t>5</a:t>
            </a:fld>
            <a:endParaRPr lang="en-US" dirty="0"/>
          </a:p>
        </p:txBody>
      </p:sp>
    </p:spTree>
    <p:extLst>
      <p:ext uri="{BB962C8B-B14F-4D97-AF65-F5344CB8AC3E}">
        <p14:creationId xmlns:p14="http://schemas.microsoft.com/office/powerpoint/2010/main" val="3139290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600" dirty="0"/>
              <a:t>Now, there are more and more US individuals and foundations support China’s higher education. From my observation, there are two channels. </a:t>
            </a:r>
          </a:p>
          <a:p>
            <a:pPr defTabSz="966612">
              <a:defRPr/>
            </a:pPr>
            <a:endParaRPr lang="en-US" sz="1600" dirty="0"/>
          </a:p>
          <a:p>
            <a:pPr defTabSz="966612">
              <a:defRPr/>
            </a:pPr>
            <a:r>
              <a:rPr lang="en-US" sz="1600" dirty="0"/>
              <a:t>One is direct grant programs running by US foundations or companies. Students and professors can apply for grants from them directly. </a:t>
            </a:r>
          </a:p>
          <a:p>
            <a:pPr defTabSz="966612">
              <a:defRPr/>
            </a:pPr>
            <a:endParaRPr lang="en-US" sz="1600" dirty="0"/>
          </a:p>
          <a:p>
            <a:pPr defTabSz="966612">
              <a:defRPr/>
            </a:pPr>
            <a:r>
              <a:rPr lang="en-US" sz="1600" dirty="0"/>
              <a:t>Normally they have branches or offices in China. MNCs are like Pfizer, Dow, Unilever, Johnson and Johnson. Big foundations are like the Rockefeller and the Ford. Other China related US foundations also have such programs, for examples, the US-China Strong Foundation, the Asia Society, the China Institute, etc.</a:t>
            </a:r>
          </a:p>
        </p:txBody>
      </p:sp>
      <p:sp>
        <p:nvSpPr>
          <p:cNvPr id="4" name="Slide Number Placeholder 3"/>
          <p:cNvSpPr>
            <a:spLocks noGrp="1"/>
          </p:cNvSpPr>
          <p:nvPr>
            <p:ph type="sldNum" sz="quarter" idx="10"/>
          </p:nvPr>
        </p:nvSpPr>
        <p:spPr/>
        <p:txBody>
          <a:bodyPr/>
          <a:lstStyle/>
          <a:p>
            <a:pPr defTabSz="966612">
              <a:defRPr/>
            </a:pPr>
            <a:fld id="{2B891980-0BF3-461C-95D4-87E094E9751C}" type="slidenum">
              <a:rPr lang="en-US">
                <a:solidFill>
                  <a:prstClr val="black"/>
                </a:solidFill>
                <a:latin typeface="Calibri"/>
              </a:rPr>
              <a:pPr defTabSz="966612">
                <a:defRPr/>
              </a:pPr>
              <a:t>6</a:t>
            </a:fld>
            <a:endParaRPr lang="en-US" dirty="0">
              <a:solidFill>
                <a:prstClr val="black"/>
              </a:solidFill>
              <a:latin typeface="Calibri"/>
            </a:endParaRPr>
          </a:p>
        </p:txBody>
      </p:sp>
    </p:spTree>
    <p:extLst>
      <p:ext uri="{BB962C8B-B14F-4D97-AF65-F5344CB8AC3E}">
        <p14:creationId xmlns:p14="http://schemas.microsoft.com/office/powerpoint/2010/main" val="93211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Another is donations through university related foundations. </a:t>
            </a:r>
          </a:p>
          <a:p>
            <a:endParaRPr lang="en-US" sz="1600" dirty="0"/>
          </a:p>
          <a:p>
            <a:r>
              <a:rPr lang="en-US" sz="1600" dirty="0"/>
              <a:t>There are 459 university-related foundations in China. Most of them has the policy that donors should sign donation agreements with the university foundation not the university. For example, Stephen Schwarzman’s $300 million commitment to Tsinghua and the Starr Foundation’s $5 million donation to </a:t>
            </a:r>
            <a:r>
              <a:rPr lang="en-US" sz="1600" dirty="0" err="1"/>
              <a:t>Fudan</a:t>
            </a:r>
            <a:r>
              <a:rPr lang="en-US" sz="1600" dirty="0"/>
              <a:t> all went to university foundations first. There are some objective policy factors that stimulate this trend that I will explain later. </a:t>
            </a:r>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69657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600" dirty="0"/>
              <a:t>The scope is also very broad, covering almost all aspects of higher education: scholarships, financial aids, exchange programs, chair professors, infrastructures, academic research, and even social practice.</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8</a:t>
            </a:fld>
            <a:endParaRPr lang="en-US" dirty="0"/>
          </a:p>
        </p:txBody>
      </p:sp>
    </p:spTree>
    <p:extLst>
      <p:ext uri="{BB962C8B-B14F-4D97-AF65-F5344CB8AC3E}">
        <p14:creationId xmlns:p14="http://schemas.microsoft.com/office/powerpoint/2010/main" val="1053366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600" dirty="0"/>
              <a:t>Looking at the history and the status quo, there are four questions in my mind: </a:t>
            </a:r>
          </a:p>
          <a:p>
            <a:pPr defTabSz="966612">
              <a:defRPr/>
            </a:pPr>
            <a:r>
              <a:rPr lang="en-US" sz="1600" dirty="0"/>
              <a:t>Why have American philanthropists been donating to China’s higher education since hundred years ago? </a:t>
            </a:r>
          </a:p>
          <a:p>
            <a:pPr defTabSz="966612">
              <a:defRPr/>
            </a:pPr>
            <a:r>
              <a:rPr lang="en-US" sz="1600" dirty="0"/>
              <a:t>What role do they play and what’s their impact? </a:t>
            </a:r>
          </a:p>
          <a:p>
            <a:pPr defTabSz="966612">
              <a:defRPr/>
            </a:pPr>
            <a:r>
              <a:rPr lang="en-US" sz="1600" dirty="0"/>
              <a:t>What are the problems now? </a:t>
            </a:r>
          </a:p>
          <a:p>
            <a:pPr defTabSz="966612">
              <a:defRPr/>
            </a:pPr>
            <a:r>
              <a:rPr lang="en-US" sz="1600" dirty="0"/>
              <a:t>And what’s the future blueprint?</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extLst>
      <p:ext uri="{BB962C8B-B14F-4D97-AF65-F5344CB8AC3E}">
        <p14:creationId xmlns:p14="http://schemas.microsoft.com/office/powerpoint/2010/main" val="29847714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34" name="Picture 10" descr="Image result for dow"/>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3935800" y="1458855"/>
            <a:ext cx="2084000" cy="979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rd foundation log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8692" y="1094545"/>
            <a:ext cx="3781308" cy="18906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5172" y="5101361"/>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a:t>Click to edit Master title style</a:t>
            </a:r>
            <a:endParaRPr lang="en-US" dirty="0"/>
          </a:p>
        </p:txBody>
      </p:sp>
      <p:pic>
        <p:nvPicPr>
          <p:cNvPr id="1030" name="Picture 6" descr="Image result for rockefeller foundation logo"/>
          <p:cNvPicPr>
            <a:picLocks noChangeAspect="1" noChangeArrowheads="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457201" y="107534"/>
            <a:ext cx="30480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fizer logo"/>
          <p:cNvPicPr>
            <a:picLocks noChangeAspect="1" noChangeArrowheads="1"/>
          </p:cNvPicPr>
          <p:nvPr userDrawn="1"/>
        </p:nvPicPr>
        <p:blipFill>
          <a:blip r:embed="rId8" cstate="email">
            <a:extLst>
              <a:ext uri="{28A0092B-C50C-407E-A947-70E740481C1C}">
                <a14:useLocalDpi xmlns:a14="http://schemas.microsoft.com/office/drawing/2010/main" val="0"/>
              </a:ext>
            </a:extLst>
          </a:blip>
          <a:srcRect/>
          <a:stretch>
            <a:fillRect/>
          </a:stretch>
        </p:blipFill>
        <p:spPr bwMode="auto">
          <a:xfrm>
            <a:off x="4191505" y="264783"/>
            <a:ext cx="1523495" cy="955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trong foundation logo"/>
          <p:cNvPicPr>
            <a:picLocks noChangeAspect="1" noChangeArrowheads="1"/>
          </p:cNvPicPr>
          <p:nvPr userDrawn="1"/>
        </p:nvPicPr>
        <p:blipFill>
          <a:blip r:embed="rId9" cstate="email">
            <a:extLst>
              <a:ext uri="{28A0092B-C50C-407E-A947-70E740481C1C}">
                <a14:useLocalDpi xmlns:a14="http://schemas.microsoft.com/office/drawing/2010/main" val="0"/>
              </a:ext>
            </a:extLst>
          </a:blip>
          <a:srcRect/>
          <a:stretch>
            <a:fillRect/>
          </a:stretch>
        </p:blipFill>
        <p:spPr bwMode="auto">
          <a:xfrm>
            <a:off x="6477000" y="209856"/>
            <a:ext cx="1928631" cy="108554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hina institute logo"/>
          <p:cNvPicPr>
            <a:picLocks noChangeAspect="1" noChangeArrowheads="1"/>
          </p:cNvPicPr>
          <p:nvPr userDrawn="1"/>
        </p:nvPicPr>
        <p:blipFill>
          <a:blip r:embed="rId10" cstate="email">
            <a:extLst>
              <a:ext uri="{28A0092B-C50C-407E-A947-70E740481C1C}">
                <a14:useLocalDpi xmlns:a14="http://schemas.microsoft.com/office/drawing/2010/main" val="0"/>
              </a:ext>
            </a:extLst>
          </a:blip>
          <a:srcRect/>
          <a:stretch>
            <a:fillRect/>
          </a:stretch>
        </p:blipFill>
        <p:spPr bwMode="auto">
          <a:xfrm>
            <a:off x="6147636" y="1295400"/>
            <a:ext cx="2539164" cy="12260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3/29/2017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3/29/2017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58050E-B668-4FA7-85AD-C750C80A6E9B}" type="datetimeFigureOut">
              <a:rPr lang="en-US" smtClean="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    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934E2-BBB6-4D34-BB01-078E9AA25260}" type="datetimeFigureOut">
              <a:rPr lang="en-US" smtClean="0"/>
              <a:pPr/>
              <a:t>3/29/2017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3/29/2017</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3/29/2017</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3/29/2017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3/29/2017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a:t>Click to edit Master Title Style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3/29/2017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3/29/2017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3/29/2017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rockefellerfoundation.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charity.org/sites/default/files/userfiles/pdfs/Assessment%20of%20US%20Giving%20to%20International%20Causes%20FINAL.pdf" TargetMode="External"/><Relationship Id="rId5" Type="http://schemas.openxmlformats.org/officeDocument/2006/relationships/hyperlink" Target="http://www.foundationcenter.org.cn/" TargetMode="External"/><Relationship Id="rId4" Type="http://schemas.openxmlformats.org/officeDocument/2006/relationships/hyperlink" Target="http://www.fordfoundation.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124200"/>
            <a:ext cx="7391400" cy="1828800"/>
          </a:xfrm>
        </p:spPr>
        <p:txBody>
          <a:bodyPr>
            <a:normAutofit/>
          </a:bodyPr>
          <a:lstStyle/>
          <a:p>
            <a:pPr algn="l"/>
            <a:r>
              <a:rPr lang="en-US" dirty="0">
                <a:latin typeface="+mj-lt"/>
              </a:rPr>
              <a:t>The US Philanthropy and Its Influence on China’s Higher Education</a:t>
            </a:r>
            <a:endParaRPr lang="en-US" sz="7200" dirty="0">
              <a:latin typeface="+mj-lt"/>
            </a:endParaRPr>
          </a:p>
        </p:txBody>
      </p:sp>
      <p:sp>
        <p:nvSpPr>
          <p:cNvPr id="2" name="TextBox 1"/>
          <p:cNvSpPr txBox="1"/>
          <p:nvPr/>
        </p:nvSpPr>
        <p:spPr>
          <a:xfrm>
            <a:off x="164690" y="5257800"/>
            <a:ext cx="5474448" cy="1015663"/>
          </a:xfrm>
          <a:prstGeom prst="rect">
            <a:avLst/>
          </a:prstGeom>
          <a:noFill/>
        </p:spPr>
        <p:txBody>
          <a:bodyPr wrap="none" rtlCol="0">
            <a:spAutoFit/>
          </a:bodyPr>
          <a:lstStyle/>
          <a:p>
            <a:r>
              <a:rPr lang="en-US" altLang="zh-CN" sz="2000" b="1" dirty="0">
                <a:solidFill>
                  <a:schemeClr val="bg1"/>
                </a:solidFill>
              </a:rPr>
              <a:t>Chaoyi Chen</a:t>
            </a:r>
          </a:p>
          <a:p>
            <a:r>
              <a:rPr lang="en-US" sz="2000" b="1" dirty="0">
                <a:solidFill>
                  <a:schemeClr val="bg1"/>
                </a:solidFill>
              </a:rPr>
              <a:t>Higher Education: Policy and Development in Asia</a:t>
            </a:r>
          </a:p>
          <a:p>
            <a:r>
              <a:rPr lang="en-US" sz="2000" b="1" dirty="0">
                <a:solidFill>
                  <a:schemeClr val="bg1"/>
                </a:solidFill>
              </a:rPr>
              <a:t>March 30, 2017</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Why</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1752600" y="685800"/>
            <a:ext cx="6781800" cy="5410712"/>
          </a:xfrm>
          <a:prstGeom prst="rect">
            <a:avLst/>
          </a:prstGeom>
        </p:spPr>
        <p:txBody>
          <a:bodyPr wrap="square">
            <a:spAutoFit/>
          </a:bodyPr>
          <a:lstStyle/>
          <a:p>
            <a:pPr marL="285750" indent="-285750">
              <a:lnSpc>
                <a:spcPct val="120000"/>
              </a:lnSpc>
              <a:buFont typeface="Arial" panose="020B0604020202020204" pitchFamily="34" charset="0"/>
              <a:buChar char="•"/>
            </a:pPr>
            <a:r>
              <a:rPr lang="en-US" sz="2400" b="1" dirty="0"/>
              <a:t>History: </a:t>
            </a:r>
            <a:r>
              <a:rPr lang="en-US" sz="2400" dirty="0"/>
              <a:t>Siege of the International Legations in the early 1900s - a poor and backward China - the responsibility and capacity to educate Chinese people and transmit advanced sciences and technologies</a:t>
            </a:r>
          </a:p>
          <a:p>
            <a:pPr marL="285750" indent="-285750">
              <a:lnSpc>
                <a:spcPct val="120000"/>
              </a:lnSpc>
              <a:buFont typeface="Arial" panose="020B0604020202020204" pitchFamily="34" charset="0"/>
              <a:buChar char="•"/>
            </a:pPr>
            <a:r>
              <a:rPr lang="en-US" sz="2400" b="1" dirty="0"/>
              <a:t>The Nature of US Philanthropy: </a:t>
            </a:r>
            <a:r>
              <a:rPr lang="en-US" sz="2400" dirty="0"/>
              <a:t>not “rich helping poor”, but private initiatives for public good, focusing on quality of life</a:t>
            </a:r>
          </a:p>
          <a:p>
            <a:pPr marL="285750" indent="-285750">
              <a:lnSpc>
                <a:spcPct val="120000"/>
              </a:lnSpc>
              <a:buFont typeface="Arial" panose="020B0604020202020204" pitchFamily="34" charset="0"/>
              <a:buChar char="•"/>
            </a:pPr>
            <a:r>
              <a:rPr lang="en-US" sz="2400" b="1" dirty="0"/>
              <a:t>Higher Education: </a:t>
            </a:r>
            <a:r>
              <a:rPr lang="en-US" sz="2400" dirty="0"/>
              <a:t>keep a top recipient of giving - cultivate talents and promote researches that can make life better and make a difference to the world</a:t>
            </a:r>
          </a:p>
        </p:txBody>
      </p:sp>
    </p:spTree>
    <p:extLst>
      <p:ext uri="{BB962C8B-B14F-4D97-AF65-F5344CB8AC3E}">
        <p14:creationId xmlns:p14="http://schemas.microsoft.com/office/powerpoint/2010/main" val="85383590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4488942" y="1243584"/>
            <a:ext cx="4114800" cy="2185416"/>
          </a:xfrm>
          <a:prstGeom prst="rect">
            <a:avLst/>
          </a:prstGeom>
          <a:noFill/>
        </p:spPr>
        <p:txBody>
          <a:bodyPr wrap="square" rtlCol="0" anchor="ctr">
            <a:normAutofit/>
          </a:bodyPr>
          <a:lstStyle/>
          <a:p>
            <a:pPr marL="342900" indent="-342900">
              <a:buFont typeface="Arial" panose="020B0604020202020204" pitchFamily="34" charset="0"/>
              <a:buChar char="•"/>
            </a:pPr>
            <a:r>
              <a:rPr lang="en-US" sz="2000" dirty="0"/>
              <a:t>Help the development of disciplines of China’s higher education (medicine, economics, management, etc.)</a:t>
            </a:r>
          </a:p>
          <a:p>
            <a:pPr marL="342900" indent="-342900">
              <a:buFont typeface="Arial" panose="020B0604020202020204" pitchFamily="34" charset="0"/>
              <a:buChar char="•"/>
            </a:pPr>
            <a:r>
              <a:rPr lang="en-US" sz="2000" dirty="0"/>
              <a:t>Promote the Sino-U.S. educational and cultural exchange </a:t>
            </a:r>
          </a:p>
        </p:txBody>
      </p:sp>
      <p:sp>
        <p:nvSpPr>
          <p:cNvPr id="19" name="TextBox 18"/>
          <p:cNvSpPr txBox="1"/>
          <p:nvPr/>
        </p:nvSpPr>
        <p:spPr>
          <a:xfrm>
            <a:off x="4488942" y="3429000"/>
            <a:ext cx="4114800" cy="2946898"/>
          </a:xfrm>
          <a:prstGeom prst="rect">
            <a:avLst/>
          </a:prstGeom>
          <a:noFill/>
        </p:spPr>
        <p:txBody>
          <a:bodyPr wrap="square" rtlCol="0" anchor="ctr">
            <a:normAutofit/>
          </a:bodyPr>
          <a:lstStyle/>
          <a:p>
            <a:pPr marL="342900" indent="-342900">
              <a:buFont typeface="Arial" panose="020B0604020202020204" pitchFamily="34" charset="0"/>
              <a:buChar char="•"/>
            </a:pPr>
            <a:r>
              <a:rPr lang="en-US" sz="2000" dirty="0"/>
              <a:t>Challenge China’s rich to embrace philanthropy</a:t>
            </a:r>
          </a:p>
          <a:p>
            <a:pPr marL="342900" indent="-342900">
              <a:buFont typeface="Arial" panose="020B0604020202020204" pitchFamily="34" charset="0"/>
              <a:buChar char="•"/>
            </a:pPr>
            <a:r>
              <a:rPr lang="en-US" sz="2000" dirty="0"/>
              <a:t>Change society’s understanding of donation to higher education</a:t>
            </a:r>
          </a:p>
          <a:p>
            <a:pPr marL="342900" indent="-342900">
              <a:buFont typeface="Arial" panose="020B0604020202020204" pitchFamily="34" charset="0"/>
              <a:buChar char="•"/>
            </a:pPr>
            <a:r>
              <a:rPr lang="en-US" altLang="zh-CN" sz="2000" dirty="0"/>
              <a:t>S</a:t>
            </a:r>
            <a:r>
              <a:rPr lang="en-US" sz="2000" dirty="0"/>
              <a:t>et good examples for Chinese university-related foundations in the operation and management of donation projects</a:t>
            </a:r>
          </a:p>
          <a:p>
            <a:endParaRPr lang="en-US" dirty="0">
              <a:solidFill>
                <a:prstClr val="black"/>
              </a:solidFill>
            </a:endParaRPr>
          </a:p>
        </p:txBody>
      </p:sp>
      <p:sp>
        <p:nvSpPr>
          <p:cNvPr id="20" name="Right Arrow 19"/>
          <p:cNvSpPr/>
          <p:nvPr/>
        </p:nvSpPr>
        <p:spPr>
          <a:xfrm>
            <a:off x="3733800" y="2062723"/>
            <a:ext cx="678942" cy="451877"/>
          </a:xfrm>
          <a:prstGeom prst="righ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ight Arrow 20"/>
          <p:cNvSpPr/>
          <p:nvPr/>
        </p:nvSpPr>
        <p:spPr>
          <a:xfrm>
            <a:off x="3733800" y="4419600"/>
            <a:ext cx="672515" cy="496106"/>
          </a:xfrm>
          <a:prstGeom prst="righ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n-US" b="1" dirty="0">
                <a:solidFill>
                  <a:prstClr val="white"/>
                </a:solidFill>
                <a:ea typeface="+mn-ea"/>
                <a:cs typeface="+mn-cs"/>
              </a:rPr>
              <a:t>The Impact</a:t>
            </a:r>
            <a:endParaRPr lang="en-US" dirty="0"/>
          </a:p>
        </p:txBody>
      </p:sp>
      <p:pic>
        <p:nvPicPr>
          <p:cNvPr id="1028" name="Picture 4" descr="Image result for financial assistanc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1447800"/>
            <a:ext cx="3136672" cy="17643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dea change"/>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381000" y="3606302"/>
            <a:ext cx="3121983" cy="22478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par>
                                <p:cTn id="19" presetID="6" presetClass="entr" presetSubtype="16"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circle(in)">
                                      <p:cBhvr>
                                        <p:cTn id="21" dur="2000"/>
                                        <p:tgtEl>
                                          <p:spTgt spid="103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74638"/>
            <a:ext cx="7696200" cy="944562"/>
          </a:xfrm>
        </p:spPr>
        <p:txBody>
          <a:bodyPr>
            <a:normAutofit fontScale="90000"/>
          </a:bodyPr>
          <a:lstStyle/>
          <a:p>
            <a:r>
              <a:rPr lang="en-US" dirty="0"/>
              <a:t>2016:</a:t>
            </a:r>
            <a:r>
              <a:rPr lang="zh-CN" altLang="en-US" dirty="0"/>
              <a:t> </a:t>
            </a:r>
            <a:r>
              <a:rPr lang="en-US" altLang="zh-CN" dirty="0"/>
              <a:t>A</a:t>
            </a:r>
            <a:r>
              <a:rPr lang="en-US" dirty="0"/>
              <a:t>n Important Milestone for China’s Social Development</a:t>
            </a:r>
          </a:p>
        </p:txBody>
      </p:sp>
      <p:pic>
        <p:nvPicPr>
          <p:cNvPr id="2050" name="Picture 2" descr="Image result for 慈善法"/>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509406"/>
            <a:ext cx="4754696" cy="23773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5800" y="1586594"/>
            <a:ext cx="8001000" cy="2680606"/>
          </a:xfrm>
          <a:prstGeom prst="rect">
            <a:avLst/>
          </a:prstGeom>
        </p:spPr>
        <p:txBody>
          <a:bodyPr wrap="square">
            <a:spAutoFit/>
          </a:bodyPr>
          <a:lstStyle/>
          <a:p>
            <a:pPr marL="285750" indent="-285750">
              <a:lnSpc>
                <a:spcPct val="110000"/>
              </a:lnSpc>
              <a:buFont typeface="Arial" panose="020B0604020202020204" pitchFamily="34" charset="0"/>
              <a:buChar char="•"/>
            </a:pPr>
            <a:r>
              <a:rPr lang="en-US" sz="2200" dirty="0">
                <a:ea typeface="宋体" panose="02010600030101010101" pitchFamily="2" charset="-122"/>
              </a:rPr>
              <a:t>In 2016, China’s first charity law was passed in March and became effective in September. </a:t>
            </a:r>
          </a:p>
          <a:p>
            <a:pPr marL="285750" indent="-285750">
              <a:lnSpc>
                <a:spcPct val="110000"/>
              </a:lnSpc>
              <a:buFont typeface="Arial" panose="020B0604020202020204" pitchFamily="34" charset="0"/>
              <a:buChar char="•"/>
            </a:pPr>
            <a:r>
              <a:rPr lang="en-US" sz="2200" dirty="0">
                <a:ea typeface="宋体" panose="02010600030101010101" pitchFamily="2" charset="-122"/>
              </a:rPr>
              <a:t>China’s Foreign NGO Management Law was passed in last April and took effect in January 2017. </a:t>
            </a:r>
          </a:p>
          <a:p>
            <a:pPr>
              <a:lnSpc>
                <a:spcPct val="110000"/>
              </a:lnSpc>
            </a:pPr>
            <a:r>
              <a:rPr lang="en-US" sz="2200" dirty="0">
                <a:ea typeface="宋体" panose="02010600030101010101" pitchFamily="2" charset="-122"/>
              </a:rPr>
              <a:t>However,</a:t>
            </a:r>
          </a:p>
          <a:p>
            <a:pPr marL="285750" indent="-285750">
              <a:lnSpc>
                <a:spcPct val="110000"/>
              </a:lnSpc>
              <a:buFont typeface="Arial" panose="020B0604020202020204" pitchFamily="34" charset="0"/>
              <a:buChar char="•"/>
            </a:pPr>
            <a:r>
              <a:rPr lang="en-US" sz="2200" dirty="0">
                <a:ea typeface="宋体" panose="02010600030101010101" pitchFamily="2" charset="-122"/>
              </a:rPr>
              <a:t>US philanthropy has kept a low profile lately. They feel more difficult to find the right way to carry out the work. </a:t>
            </a:r>
            <a:endParaRPr lang="en-US" sz="2200" dirty="0"/>
          </a:p>
        </p:txBody>
      </p:sp>
      <p:pic>
        <p:nvPicPr>
          <p:cNvPr id="2054" name="Picture 6" descr="Event China Foreign NGO"/>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689769" y="4509406"/>
            <a:ext cx="4454231" cy="234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994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431514" y="736315"/>
            <a:ext cx="1905000" cy="1041969"/>
          </a:xfrm>
          <a:prstGeom prst="rect">
            <a:avLst/>
          </a:prstGeom>
          <a:noFill/>
        </p:spPr>
        <p:txBody>
          <a:bodyPr wrap="square" rtlCol="0" anchor="b"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libri"/>
                <a:ea typeface="+mn-ea"/>
                <a:cs typeface="+mn-cs"/>
              </a:rPr>
              <a:t>Problem</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1676400" y="536984"/>
            <a:ext cx="5867400" cy="1520416"/>
          </a:xfrm>
          <a:prstGeom prst="rect">
            <a:avLst/>
          </a:prstGeom>
        </p:spPr>
        <p:txBody>
          <a:bodyPr wrap="square">
            <a:spAutoFit/>
          </a:bodyPr>
          <a:lstStyle/>
          <a:p>
            <a:pPr marR="0" lvl="0" algn="l" defTabSz="914400" rtl="0" eaLnBrk="1" fontAlgn="auto" latinLnBrk="0" hangingPunct="1">
              <a:lnSpc>
                <a:spcPct val="120000"/>
              </a:lnSpc>
              <a:spcBef>
                <a:spcPts val="0"/>
              </a:spcBef>
              <a:spcAft>
                <a:spcPts val="0"/>
              </a:spcAft>
              <a:buClrTx/>
              <a:buSzTx/>
              <a:tabLst/>
              <a:defRPr/>
            </a:pPr>
            <a:r>
              <a:rPr kumimoji="0" lang="en-US" sz="4000" b="1" i="0" u="none" strike="noStrike" kern="1200" cap="none" spc="0" normalizeH="0" baseline="0" noProof="0" dirty="0">
                <a:ln>
                  <a:noFill/>
                </a:ln>
                <a:solidFill>
                  <a:srgbClr val="262626"/>
                </a:solidFill>
                <a:effectLst/>
                <a:uLnTx/>
                <a:uFillTx/>
                <a:latin typeface="Calibri"/>
                <a:ea typeface="+mn-ea"/>
                <a:cs typeface="+mn-cs"/>
              </a:rPr>
              <a:t>How to deal with the political sensitivity?</a:t>
            </a:r>
          </a:p>
        </p:txBody>
      </p:sp>
      <p:pic>
        <p:nvPicPr>
          <p:cNvPr id="4" name="Picture 4" descr="Image result for NGO law Chin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52600" y="2438400"/>
            <a:ext cx="7271429" cy="391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86992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GO law China"/>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81600" y="3474638"/>
            <a:ext cx="3776186" cy="323096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n-US" b="1" dirty="0">
                <a:solidFill>
                  <a:prstClr val="white"/>
                </a:solidFill>
                <a:ea typeface="+mn-ea"/>
                <a:cs typeface="+mn-cs"/>
              </a:rPr>
              <a:t>Future – The Rise of University Foundations</a:t>
            </a:r>
            <a:endParaRPr lang="en-US" dirty="0"/>
          </a:p>
        </p:txBody>
      </p:sp>
      <p:sp>
        <p:nvSpPr>
          <p:cNvPr id="2" name="TextBox 1"/>
          <p:cNvSpPr txBox="1"/>
          <p:nvPr/>
        </p:nvSpPr>
        <p:spPr>
          <a:xfrm>
            <a:off x="434622" y="1337608"/>
            <a:ext cx="8094075" cy="1938992"/>
          </a:xfrm>
          <a:prstGeom prst="rect">
            <a:avLst/>
          </a:prstGeom>
          <a:noFill/>
        </p:spPr>
        <p:txBody>
          <a:bodyPr wrap="none" rtlCol="0">
            <a:spAutoFit/>
          </a:bodyPr>
          <a:lstStyle/>
          <a:p>
            <a:r>
              <a:rPr lang="en-US" sz="2400" b="1" dirty="0"/>
              <a:t>US Philanthropy - Mitigate Political Risks</a:t>
            </a:r>
          </a:p>
          <a:p>
            <a:endParaRPr lang="en-US" sz="2400" dirty="0"/>
          </a:p>
          <a:p>
            <a:pPr marL="342900" indent="-342900">
              <a:buFont typeface="Arial" panose="020B0604020202020204" pitchFamily="34" charset="0"/>
              <a:buChar char="•"/>
            </a:pPr>
            <a:r>
              <a:rPr lang="en-US" sz="2400" dirty="0"/>
              <a:t>Donate in the U.S.: University Overseas Foundations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Donate in China: University Mainland Foundations (Partners)</a:t>
            </a:r>
          </a:p>
        </p:txBody>
      </p:sp>
      <p:sp>
        <p:nvSpPr>
          <p:cNvPr id="10" name="TextBox 9"/>
          <p:cNvSpPr txBox="1"/>
          <p:nvPr/>
        </p:nvSpPr>
        <p:spPr>
          <a:xfrm>
            <a:off x="434622" y="3581400"/>
            <a:ext cx="7622215" cy="2677656"/>
          </a:xfrm>
          <a:prstGeom prst="rect">
            <a:avLst/>
          </a:prstGeom>
          <a:noFill/>
        </p:spPr>
        <p:txBody>
          <a:bodyPr wrap="none" rtlCol="0">
            <a:spAutoFit/>
          </a:bodyPr>
          <a:lstStyle/>
          <a:p>
            <a:r>
              <a:rPr lang="en-US" sz="2400" b="1" dirty="0"/>
              <a:t>University Related Foundations – Management Challenges</a:t>
            </a:r>
          </a:p>
          <a:p>
            <a:endParaRPr lang="en-US" sz="2400" dirty="0"/>
          </a:p>
          <a:p>
            <a:pPr marL="342900" indent="-342900">
              <a:buFont typeface="Arial" panose="020B0604020202020204" pitchFamily="34" charset="0"/>
              <a:buChar char="•"/>
            </a:pPr>
            <a:r>
              <a:rPr lang="en-US" sz="2400" dirty="0"/>
              <a:t>Keep the free will of academic researches</a:t>
            </a:r>
          </a:p>
          <a:p>
            <a:endParaRPr lang="en-US" sz="2400" dirty="0"/>
          </a:p>
          <a:p>
            <a:pPr marL="342900" indent="-342900">
              <a:buFont typeface="Arial" panose="020B0604020202020204" pitchFamily="34" charset="0"/>
              <a:buChar char="•"/>
            </a:pPr>
            <a:r>
              <a:rPr lang="en-US" sz="2400" dirty="0"/>
              <a:t>Understand the true intentions of overseas donations</a:t>
            </a:r>
          </a:p>
          <a:p>
            <a:endParaRPr lang="en-US" sz="2400" dirty="0"/>
          </a:p>
          <a:p>
            <a:pPr marL="342900" indent="-342900">
              <a:buFont typeface="Arial" panose="020B0604020202020204" pitchFamily="34" charset="0"/>
              <a:buChar char="•"/>
            </a:pPr>
            <a:r>
              <a:rPr lang="en-US" sz="2400" dirty="0"/>
              <a:t>Manage donation programs professionally</a:t>
            </a:r>
          </a:p>
        </p:txBody>
      </p:sp>
    </p:spTree>
    <p:custDataLst>
      <p:tags r:id="rId1"/>
    </p:custDataLst>
    <p:extLst>
      <p:ext uri="{BB962C8B-B14F-4D97-AF65-F5344CB8AC3E}">
        <p14:creationId xmlns:p14="http://schemas.microsoft.com/office/powerpoint/2010/main" val="393088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52400"/>
            <a:ext cx="1684244" cy="523220"/>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rPr>
              <a:t>Questions</a:t>
            </a:r>
          </a:p>
        </p:txBody>
      </p:sp>
      <p:sp>
        <p:nvSpPr>
          <p:cNvPr id="2" name="TextBox 1"/>
          <p:cNvSpPr txBox="1"/>
          <p:nvPr/>
        </p:nvSpPr>
        <p:spPr>
          <a:xfrm>
            <a:off x="685800" y="1371600"/>
            <a:ext cx="7772400" cy="433965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I think as long as a university is built within a country, it is difficult to be truly independent of politics. Philanthropy has the same issue although it is for public good. Do you agree or disagree with my opinion?</a:t>
            </a:r>
          </a:p>
          <a:p>
            <a:pPr>
              <a:lnSpc>
                <a:spcPct val="150000"/>
              </a:lnSpc>
            </a:pPr>
            <a:endParaRPr lang="en-US" sz="2400" dirty="0"/>
          </a:p>
          <a:p>
            <a:pPr marL="342900" indent="-342900">
              <a:lnSpc>
                <a:spcPct val="150000"/>
              </a:lnSpc>
              <a:buFont typeface="Arial" panose="020B0604020202020204" pitchFamily="34" charset="0"/>
              <a:buChar char="•"/>
            </a:pPr>
            <a:r>
              <a:rPr lang="en-US" sz="2400" dirty="0"/>
              <a:t>How do you evaluate the trend of international fundraising of Chinese universities?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447425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1587742"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References</a:t>
            </a:r>
          </a:p>
        </p:txBody>
      </p:sp>
      <p:sp>
        <p:nvSpPr>
          <p:cNvPr id="2" name="TextBox 1"/>
          <p:cNvSpPr txBox="1"/>
          <p:nvPr/>
        </p:nvSpPr>
        <p:spPr>
          <a:xfrm>
            <a:off x="533400" y="997089"/>
            <a:ext cx="8305800" cy="56323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The Rockefeller Foundation: </a:t>
            </a:r>
            <a:r>
              <a:rPr lang="en-US" sz="2000" dirty="0">
                <a:hlinkClick r:id="rId3"/>
              </a:rPr>
              <a:t>https://www.rockefellerfoundation.org/</a:t>
            </a:r>
            <a:endParaRPr lang="en-US" sz="2000" dirty="0"/>
          </a:p>
          <a:p>
            <a:pPr marL="285750" indent="-285750">
              <a:lnSpc>
                <a:spcPct val="150000"/>
              </a:lnSpc>
              <a:buFont typeface="Arial" panose="020B0604020202020204" pitchFamily="34" charset="0"/>
              <a:buChar char="•"/>
            </a:pPr>
            <a:r>
              <a:rPr lang="en-US" sz="2000" dirty="0"/>
              <a:t>The Ford Foundation: </a:t>
            </a:r>
            <a:r>
              <a:rPr lang="en-US" sz="2000" dirty="0">
                <a:hlinkClick r:id="rId4"/>
              </a:rPr>
              <a:t>http://www.fordfoundation.org/</a:t>
            </a:r>
            <a:endParaRPr lang="en-US" sz="2000" dirty="0"/>
          </a:p>
          <a:p>
            <a:pPr marL="285750" indent="-285750">
              <a:lnSpc>
                <a:spcPct val="150000"/>
              </a:lnSpc>
              <a:buFont typeface="Arial" panose="020B0604020202020204" pitchFamily="34" charset="0"/>
              <a:buChar char="•"/>
            </a:pPr>
            <a:r>
              <a:rPr lang="en-US" sz="2000" dirty="0"/>
              <a:t>China Foundation Center: </a:t>
            </a:r>
            <a:r>
              <a:rPr lang="en-US" sz="2000" dirty="0">
                <a:hlinkClick r:id="rId5"/>
              </a:rPr>
              <a:t>http://www.foundationcenter.org.cn/</a:t>
            </a:r>
            <a:endParaRPr lang="en-US" sz="2000" dirty="0"/>
          </a:p>
          <a:p>
            <a:pPr marL="285750" indent="-285750">
              <a:lnSpc>
                <a:spcPct val="150000"/>
              </a:lnSpc>
              <a:buFont typeface="Arial" panose="020B0604020202020204" pitchFamily="34" charset="0"/>
              <a:buChar char="•"/>
            </a:pPr>
            <a:r>
              <a:rPr lang="en-US" sz="2000" dirty="0"/>
              <a:t>Francis X, Sutton, “</a:t>
            </a:r>
            <a:r>
              <a:rPr lang="en-US" sz="2000" i="1" dirty="0"/>
              <a:t>American Philanthropy in Educational and Cultural Exchange with the People's Republic of China</a:t>
            </a:r>
            <a:r>
              <a:rPr lang="en-US" sz="2000" dirty="0"/>
              <a:t>,” in </a:t>
            </a:r>
            <a:r>
              <a:rPr lang="en-US" sz="2000" i="1" dirty="0"/>
              <a:t>Educational Exchanges: Essays on the Sino-American Experience</a:t>
            </a:r>
          </a:p>
          <a:p>
            <a:pPr marL="285750" indent="-285750">
              <a:lnSpc>
                <a:spcPct val="150000"/>
              </a:lnSpc>
              <a:buFont typeface="Arial" panose="020B0604020202020204" pitchFamily="34" charset="0"/>
              <a:buChar char="•"/>
            </a:pPr>
            <a:r>
              <a:rPr lang="en-US" sz="2000" dirty="0"/>
              <a:t>Edward Wong, “Clampdown in China Restricts 7,000 Foreign Organizations,” in </a:t>
            </a:r>
            <a:r>
              <a:rPr lang="en-US" sz="2000" i="1" dirty="0"/>
              <a:t>The New York Times</a:t>
            </a:r>
            <a:r>
              <a:rPr lang="en-US" sz="2000" dirty="0"/>
              <a:t>,  Apr. 28, 2016</a:t>
            </a:r>
          </a:p>
          <a:p>
            <a:pPr marL="285750" indent="-285750">
              <a:lnSpc>
                <a:spcPct val="150000"/>
              </a:lnSpc>
              <a:buFont typeface="Arial" panose="020B0604020202020204" pitchFamily="34" charset="0"/>
              <a:buChar char="•"/>
            </a:pPr>
            <a:r>
              <a:rPr lang="en-US" sz="2000" dirty="0"/>
              <a:t>Global Impact, “</a:t>
            </a:r>
            <a:r>
              <a:rPr lang="en-US" sz="2000" i="1" dirty="0"/>
              <a:t>2013 Assessment of U.S. Giving to International Causes</a:t>
            </a:r>
            <a:r>
              <a:rPr lang="en-US" sz="2000" dirty="0"/>
              <a:t>,” </a:t>
            </a:r>
            <a:r>
              <a:rPr lang="en-US" sz="2000" dirty="0">
                <a:hlinkClick r:id="rId6"/>
              </a:rPr>
              <a:t>http://charity.org/sites/default/files/userfiles/pdfs/Assessment%20of%20US%20Giving%20to%20International%20Causes%20FINAL.pdf</a:t>
            </a:r>
            <a:endParaRPr lang="en-US" sz="2000" dirty="0"/>
          </a:p>
          <a:p>
            <a:pPr marL="285750" indent="-285750">
              <a:lnSpc>
                <a:spcPct val="150000"/>
              </a:lnSpc>
              <a:buFont typeface="Arial" panose="020B0604020202020204" pitchFamily="34" charset="0"/>
              <a:buChar char="•"/>
            </a:pPr>
            <a:r>
              <a:rPr lang="en-US" sz="2000" dirty="0"/>
              <a:t>Wikipedia: Philanthropy in the United States</a:t>
            </a:r>
          </a:p>
        </p:txBody>
      </p:sp>
    </p:spTree>
    <p:extLst>
      <p:ext uri="{BB962C8B-B14F-4D97-AF65-F5344CB8AC3E}">
        <p14:creationId xmlns:p14="http://schemas.microsoft.com/office/powerpoint/2010/main" val="301705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81800" y="2286000"/>
            <a:ext cx="2838000" cy="1143000"/>
          </a:xfrm>
        </p:spPr>
        <p:txBody>
          <a:bodyPr/>
          <a:lstStyle/>
          <a:p>
            <a:r>
              <a:rPr lang="en-US" dirty="0"/>
              <a:t>Thank You</a:t>
            </a:r>
          </a:p>
        </p:txBody>
      </p:sp>
    </p:spTree>
    <p:extLst>
      <p:ext uri="{BB962C8B-B14F-4D97-AF65-F5344CB8AC3E}">
        <p14:creationId xmlns:p14="http://schemas.microsoft.com/office/powerpoint/2010/main" val="4065576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24135"/>
            <a:ext cx="8054834"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The Rockefeller Foundation (1914 - 1915) – Medical Education</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85800" y="1187067"/>
            <a:ext cx="3581400" cy="2232001"/>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04900" y="3427196"/>
            <a:ext cx="3352800" cy="3278404"/>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648200" y="1187066"/>
            <a:ext cx="3488358" cy="2184400"/>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29839" y="3508227"/>
            <a:ext cx="3067667" cy="312117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800" y="1135370"/>
            <a:ext cx="8178800" cy="5499538"/>
          </a:xfrm>
          <a:prstGeom prst="rect">
            <a:avLst/>
          </a:prstGeom>
        </p:spPr>
      </p:pic>
    </p:spTree>
    <p:extLst>
      <p:ext uri="{BB962C8B-B14F-4D97-AF65-F5344CB8AC3E}">
        <p14:creationId xmlns:p14="http://schemas.microsoft.com/office/powerpoint/2010/main" val="1426928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25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225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225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22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750"/>
                                        <p:tgtEl>
                                          <p:spTgt spid="8"/>
                                        </p:tgtEl>
                                      </p:cBhvr>
                                    </p:animEffect>
                                    <p:set>
                                      <p:cBhvr>
                                        <p:cTn id="21" dur="1" fill="hold">
                                          <p:stCondLst>
                                            <p:cond delay="749"/>
                                          </p:stCondLst>
                                        </p:cTn>
                                        <p:tgtEl>
                                          <p:spTgt spid="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750"/>
                                        <p:tgtEl>
                                          <p:spTgt spid="10"/>
                                        </p:tgtEl>
                                      </p:cBhvr>
                                    </p:animEffect>
                                    <p:set>
                                      <p:cBhvr>
                                        <p:cTn id="24" dur="1" fill="hold">
                                          <p:stCondLst>
                                            <p:cond delay="749"/>
                                          </p:stCondLst>
                                        </p:cTn>
                                        <p:tgtEl>
                                          <p:spTgt spid="1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750"/>
                                        <p:tgtEl>
                                          <p:spTgt spid="12"/>
                                        </p:tgtEl>
                                      </p:cBhvr>
                                    </p:animEffect>
                                    <p:set>
                                      <p:cBhvr>
                                        <p:cTn id="27" dur="1" fill="hold">
                                          <p:stCondLst>
                                            <p:cond delay="749"/>
                                          </p:stCondLst>
                                        </p:cTn>
                                        <p:tgtEl>
                                          <p:spTgt spid="1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14"/>
                                        </p:tgtEl>
                                      </p:cBhvr>
                                    </p:animEffect>
                                    <p:set>
                                      <p:cBhvr>
                                        <p:cTn id="30" dur="1" fill="hold">
                                          <p:stCondLst>
                                            <p:cond delay="9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24135"/>
            <a:ext cx="7916975"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The Rockefeller Foundation (1915-1951) – Medical Education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400"/>
            <a:ext cx="8325852" cy="36576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4446" y="1219200"/>
            <a:ext cx="4648200" cy="338737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43400" y="3199485"/>
            <a:ext cx="4574754" cy="3591182"/>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688942" y="970924"/>
            <a:ext cx="3862368" cy="5860452"/>
          </a:xfrm>
          <a:prstGeom prst="rect">
            <a:avLst/>
          </a:prstGeom>
        </p:spPr>
      </p:pic>
    </p:spTree>
    <p:extLst>
      <p:ext uri="{BB962C8B-B14F-4D97-AF65-F5344CB8AC3E}">
        <p14:creationId xmlns:p14="http://schemas.microsoft.com/office/powerpoint/2010/main" val="240992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500"/>
                                        <p:tgtEl>
                                          <p:spTgt spid="5"/>
                                        </p:tgtEl>
                                      </p:cBhvr>
                                    </p:animEffect>
                                  </p:childTnLst>
                                </p:cTn>
                              </p:par>
                              <p:par>
                                <p:cTn id="18" presetID="6"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par>
                                <p:cTn id="26" presetID="6" presetClass="exit" presetSubtype="32" fill="hold" nodeType="withEffect">
                                  <p:stCondLst>
                                    <p:cond delay="0"/>
                                  </p:stCondLst>
                                  <p:childTnLst>
                                    <p:animEffect transition="out" filter="circle(out)">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24135"/>
            <a:ext cx="7200433"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The Rockefeller Foundation (1951) – Medical Education</a:t>
            </a:r>
          </a:p>
        </p:txBody>
      </p:sp>
      <p:sp>
        <p:nvSpPr>
          <p:cNvPr id="2" name="Rectangle 1"/>
          <p:cNvSpPr/>
          <p:nvPr/>
        </p:nvSpPr>
        <p:spPr>
          <a:xfrm>
            <a:off x="762000" y="1447800"/>
            <a:ext cx="7391400" cy="1775614"/>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tabLst>
                <a:tab pos="0" algn="l"/>
              </a:tabLst>
            </a:pPr>
            <a:r>
              <a:rPr lang="en-US" sz="2400" dirty="0">
                <a:ea typeface="宋体" panose="02010600030101010101" pitchFamily="2" charset="-122"/>
                <a:cs typeface="Times New Roman" panose="02020603050405020304" pitchFamily="18" charset="0"/>
              </a:rPr>
              <a:t>In 1951, the Chinese government nationalized PUMC and broke ties with the Foundation and CMB. </a:t>
            </a:r>
          </a:p>
          <a:p>
            <a:pPr marL="342900" indent="-342900" algn="just">
              <a:lnSpc>
                <a:spcPct val="107000"/>
              </a:lnSpc>
              <a:spcAft>
                <a:spcPts val="800"/>
              </a:spcAft>
              <a:buFont typeface="Arial" panose="020B0604020202020204" pitchFamily="34" charset="0"/>
              <a:buChar char="•"/>
              <a:tabLst>
                <a:tab pos="0" algn="l"/>
              </a:tabLst>
            </a:pPr>
            <a:r>
              <a:rPr lang="en-US" sz="2400" dirty="0">
                <a:ea typeface="宋体" panose="02010600030101010101" pitchFamily="2" charset="-122"/>
                <a:cs typeface="Times New Roman" panose="02020603050405020304" pitchFamily="18" charset="0"/>
              </a:rPr>
              <a:t>Between 1915 and 1951, the Foundation spent over $50 million on medical initiatives in China.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314700"/>
            <a:ext cx="3238500" cy="3238500"/>
          </a:xfrm>
          <a:prstGeom prst="rect">
            <a:avLst/>
          </a:prstGeom>
        </p:spPr>
      </p:pic>
      <p:sp>
        <p:nvSpPr>
          <p:cNvPr id="8" name="Rectangle 7"/>
          <p:cNvSpPr/>
          <p:nvPr/>
        </p:nvSpPr>
        <p:spPr>
          <a:xfrm>
            <a:off x="762000" y="3200400"/>
            <a:ext cx="3886200" cy="2068195"/>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tabLst>
                <a:tab pos="0" algn="l"/>
              </a:tabLst>
            </a:pPr>
            <a:r>
              <a:rPr lang="en-US" sz="2400" dirty="0">
                <a:ea typeface="宋体" panose="02010600030101010101" pitchFamily="2" charset="-122"/>
                <a:cs typeface="Times New Roman" panose="02020603050405020304" pitchFamily="18" charset="0"/>
              </a:rPr>
              <a:t>It made extraordinary and enduring contributions and left profound influence to China’s health system. </a:t>
            </a:r>
          </a:p>
        </p:txBody>
      </p:sp>
    </p:spTree>
    <p:extLst>
      <p:ext uri="{BB962C8B-B14F-4D97-AF65-F5344CB8AC3E}">
        <p14:creationId xmlns:p14="http://schemas.microsoft.com/office/powerpoint/2010/main" val="3506918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523" y="224135"/>
            <a:ext cx="8745920"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The Ford Foundation – International Relations, Economics, and Law</a:t>
            </a:r>
          </a:p>
        </p:txBody>
      </p:sp>
      <p:pic>
        <p:nvPicPr>
          <p:cNvPr id="2050" name="Picture 2" descr="Image result for ford foundation Chin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37432" y="4267200"/>
            <a:ext cx="4191000" cy="2095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990600"/>
            <a:ext cx="8153400" cy="2862322"/>
          </a:xfrm>
          <a:prstGeom prst="rect">
            <a:avLst/>
          </a:prstGeom>
        </p:spPr>
        <p:txBody>
          <a:bodyPr wrap="square">
            <a:spAutoFit/>
          </a:bodyPr>
          <a:lstStyle/>
          <a:p>
            <a:pPr marL="285750" lvl="0" indent="-285750" algn="just">
              <a:lnSpc>
                <a:spcPct val="150000"/>
              </a:lnSpc>
              <a:buFont typeface="Arial" panose="020B0604020202020204" pitchFamily="34" charset="0"/>
              <a:buChar char="•"/>
              <a:defRPr/>
            </a:pPr>
            <a:r>
              <a:rPr lang="en-US" sz="2400" dirty="0">
                <a:cs typeface="Times New Roman" panose="02020603050405020304" pitchFamily="18" charset="0"/>
              </a:rPr>
              <a:t>Cold War: granted millions of dollars on the study of China</a:t>
            </a:r>
          </a:p>
          <a:p>
            <a:pPr marL="285750" lvl="0" indent="-285750" algn="just">
              <a:lnSpc>
                <a:spcPct val="150000"/>
              </a:lnSpc>
              <a:buFont typeface="Arial" panose="020B0604020202020204" pitchFamily="34" charset="0"/>
              <a:buChar char="•"/>
              <a:defRPr/>
            </a:pPr>
            <a:r>
              <a:rPr lang="en-US" sz="2400" dirty="0">
                <a:cs typeface="Times New Roman" panose="02020603050405020304" pitchFamily="18" charset="0"/>
              </a:rPr>
              <a:t>1979: started working in China and supported the direct exchanges</a:t>
            </a:r>
          </a:p>
          <a:p>
            <a:pPr marL="285750" lvl="0" indent="-285750" algn="just">
              <a:lnSpc>
                <a:spcPct val="150000"/>
              </a:lnSpc>
              <a:buFont typeface="Arial" panose="020B0604020202020204" pitchFamily="34" charset="0"/>
              <a:buChar char="•"/>
              <a:defRPr/>
            </a:pPr>
            <a:r>
              <a:rPr lang="en-US" sz="2400" dirty="0">
                <a:cs typeface="Times New Roman" panose="02020603050405020304" pitchFamily="18" charset="0"/>
              </a:rPr>
              <a:t>1988: opened an office in Beijing (still in operation)</a:t>
            </a:r>
          </a:p>
          <a:p>
            <a:pPr marL="285750" indent="-285750" algn="just">
              <a:lnSpc>
                <a:spcPct val="150000"/>
              </a:lnSpc>
              <a:buFont typeface="Arial" panose="020B0604020202020204" pitchFamily="34" charset="0"/>
              <a:buChar char="•"/>
              <a:defRPr/>
            </a:pPr>
            <a:r>
              <a:rPr lang="en-US" sz="2400" dirty="0">
                <a:cs typeface="Times New Roman" panose="02020603050405020304" pitchFamily="18" charset="0"/>
              </a:rPr>
              <a:t>It has given over $360 million in grants in China. </a:t>
            </a:r>
          </a:p>
        </p:txBody>
      </p:sp>
      <p:sp>
        <p:nvSpPr>
          <p:cNvPr id="4" name="Rectangle 3"/>
          <p:cNvSpPr/>
          <p:nvPr/>
        </p:nvSpPr>
        <p:spPr>
          <a:xfrm>
            <a:off x="533400" y="3733800"/>
            <a:ext cx="3645665" cy="2862322"/>
          </a:xfrm>
          <a:prstGeom prst="rect">
            <a:avLst/>
          </a:prstGeom>
        </p:spPr>
        <p:txBody>
          <a:bodyPr wrap="square">
            <a:spAutoFit/>
          </a:bodyPr>
          <a:lstStyle/>
          <a:p>
            <a:pPr marL="285750" lvl="0" indent="-285750">
              <a:lnSpc>
                <a:spcPct val="150000"/>
              </a:lnSpc>
              <a:buFont typeface="Arial" panose="020B0604020202020204" pitchFamily="34" charset="0"/>
              <a:buChar char="•"/>
              <a:defRPr/>
            </a:pPr>
            <a:r>
              <a:rPr lang="en-US" sz="2400" dirty="0">
                <a:cs typeface="Times New Roman" panose="02020603050405020304" pitchFamily="18" charset="0"/>
              </a:rPr>
              <a:t>Support Chinese academic institutions to strengthen the disciplines of international relations, economics, and law. </a:t>
            </a:r>
          </a:p>
        </p:txBody>
      </p:sp>
    </p:spTree>
    <p:extLst>
      <p:ext uri="{BB962C8B-B14F-4D97-AF65-F5344CB8AC3E}">
        <p14:creationId xmlns:p14="http://schemas.microsoft.com/office/powerpoint/2010/main" val="1620827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2750198"/>
            <a:ext cx="4953000" cy="3879201"/>
          </a:xfrm>
          <a:prstGeom prst="rect">
            <a:avLst/>
          </a:prstGeom>
          <a:noFill/>
        </p:spPr>
        <p:txBody>
          <a:bodyPr wrap="square" rtlCol="0">
            <a:noAutofit/>
          </a:bodyPr>
          <a:lstStyle/>
          <a:p>
            <a:pPr marL="342900" lvl="0" indent="-342900">
              <a:lnSpc>
                <a:spcPct val="120000"/>
              </a:lnSpc>
              <a:spcBef>
                <a:spcPts val="100"/>
              </a:spcBef>
              <a:buFont typeface="Arial" panose="020B0604020202020204" pitchFamily="34" charset="0"/>
              <a:buChar char="•"/>
              <a:defRPr/>
            </a:pPr>
            <a:r>
              <a:rPr lang="en-US" altLang="zh-CN" sz="2200" dirty="0">
                <a:solidFill>
                  <a:prstClr val="white"/>
                </a:solidFill>
              </a:rPr>
              <a:t>Apply for grants directly</a:t>
            </a:r>
          </a:p>
          <a:p>
            <a:pPr marL="342900" lvl="0" indent="-342900">
              <a:lnSpc>
                <a:spcPct val="120000"/>
              </a:lnSpc>
              <a:spcBef>
                <a:spcPts val="100"/>
              </a:spcBef>
              <a:buFont typeface="Arial" panose="020B0604020202020204" pitchFamily="34" charset="0"/>
              <a:buChar char="•"/>
              <a:defRPr/>
            </a:pPr>
            <a:r>
              <a:rPr lang="en-US" altLang="zh-CN" sz="2200" dirty="0">
                <a:solidFill>
                  <a:prstClr val="white"/>
                </a:solidFill>
              </a:rPr>
              <a:t>Have branches or offices in China.</a:t>
            </a:r>
          </a:p>
          <a:p>
            <a:pPr marL="342900" lvl="0" indent="-342900">
              <a:lnSpc>
                <a:spcPct val="120000"/>
              </a:lnSpc>
              <a:spcBef>
                <a:spcPts val="100"/>
              </a:spcBef>
              <a:buFont typeface="Arial" panose="020B0604020202020204" pitchFamily="34" charset="0"/>
              <a:buChar char="•"/>
              <a:defRPr/>
            </a:pPr>
            <a:r>
              <a:rPr kumimoji="0" lang="en-US" altLang="zh-CN" sz="2200" b="0" i="0" u="none" strike="noStrike" kern="1200" cap="none" spc="0" normalizeH="0" baseline="0" noProof="0" dirty="0">
                <a:ln>
                  <a:noFill/>
                </a:ln>
                <a:solidFill>
                  <a:prstClr val="white"/>
                </a:solidFill>
                <a:effectLst/>
                <a:uLnTx/>
                <a:uFillTx/>
                <a:latin typeface="Calibri"/>
                <a:ea typeface="+mn-ea"/>
                <a:cs typeface="+mn-cs"/>
              </a:rPr>
              <a:t>MNCs</a:t>
            </a:r>
            <a:r>
              <a:rPr lang="en-US" altLang="zh-CN" sz="2200" dirty="0">
                <a:solidFill>
                  <a:prstClr val="white"/>
                </a:solidFill>
                <a:latin typeface="Calibri"/>
              </a:rPr>
              <a:t>:</a:t>
            </a:r>
            <a:r>
              <a:rPr lang="zh-CN" altLang="en-US" sz="2200" dirty="0">
                <a:solidFill>
                  <a:prstClr val="white"/>
                </a:solidFill>
                <a:latin typeface="Calibri"/>
              </a:rPr>
              <a:t> </a:t>
            </a:r>
            <a:r>
              <a:rPr lang="en-US" altLang="zh-CN" sz="2200" dirty="0">
                <a:solidFill>
                  <a:prstClr val="white"/>
                </a:solidFill>
              </a:rPr>
              <a:t>Pfizer, Dow, Unilever, Johnson and Johnson</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20000"/>
              </a:lnSpc>
              <a:spcBef>
                <a:spcPts val="1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Big Private Foundations</a:t>
            </a:r>
            <a:r>
              <a:rPr lang="en-US" sz="2200" dirty="0">
                <a:solidFill>
                  <a:prstClr val="white"/>
                </a:solidFill>
                <a:latin typeface="Calibri"/>
              </a:rPr>
              <a:t>:</a:t>
            </a:r>
            <a:r>
              <a:rPr lang="zh-CN" altLang="en-US" sz="2200" dirty="0">
                <a:solidFill>
                  <a:prstClr val="white"/>
                </a:solidFill>
                <a:latin typeface="Calibri"/>
              </a:rPr>
              <a:t> </a:t>
            </a:r>
            <a:r>
              <a:rPr lang="en-US" altLang="zh-CN" sz="2200" dirty="0">
                <a:solidFill>
                  <a:prstClr val="white"/>
                </a:solidFill>
                <a:latin typeface="Calibri"/>
              </a:rPr>
              <a:t>the Rockefeller and the Ford</a:t>
            </a:r>
          </a:p>
          <a:p>
            <a:pPr marL="342900" lvl="0" indent="-342900">
              <a:lnSpc>
                <a:spcPct val="120000"/>
              </a:lnSpc>
              <a:spcBef>
                <a:spcPts val="100"/>
              </a:spcBef>
              <a:buFont typeface="Arial" panose="020B0604020202020204" pitchFamily="34" charset="0"/>
              <a:buChar char="•"/>
              <a:defRPr/>
            </a:pPr>
            <a:r>
              <a:rPr lang="en-US" altLang="zh-CN" sz="2200" dirty="0">
                <a:solidFill>
                  <a:prstClr val="white"/>
                </a:solidFill>
              </a:rPr>
              <a:t>Other China related US foundations: the US-China Strong Foundation, the Asia Society, and the China Institute</a:t>
            </a:r>
            <a:endParaRPr lang="en-US" altLang="zh-CN" sz="2200" dirty="0">
              <a:solidFill>
                <a:prstClr val="white"/>
              </a:solidFill>
              <a:latin typeface="Calibri"/>
            </a:endParaRPr>
          </a:p>
          <a:p>
            <a:pPr marL="0" marR="0" lvl="0" indent="0" algn="l" defTabSz="914400" rtl="0" eaLnBrk="1" fontAlgn="auto" latinLnBrk="0" hangingPunct="1">
              <a:lnSpc>
                <a:spcPct val="120000"/>
              </a:lnSpc>
              <a:spcBef>
                <a:spcPts val="10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304800" y="1897559"/>
            <a:ext cx="4953000" cy="845641"/>
          </a:xfrm>
          <a:prstGeom prst="rect">
            <a:avLst/>
          </a:prstGeom>
          <a:noFill/>
        </p:spPr>
        <p:txBody>
          <a:bodyPr wrap="square" rtlCol="0" anchor="b">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BCF27"/>
                </a:solidFill>
                <a:effectLst/>
                <a:uLnTx/>
                <a:uFillTx/>
                <a:latin typeface="Calibri"/>
                <a:ea typeface="+mn-ea"/>
                <a:cs typeface="+mn-cs"/>
              </a:rPr>
              <a:t>Direct Grant Programs by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rgbClr val="7BCF27"/>
                </a:solidFill>
                <a:latin typeface="Calibri"/>
              </a:rPr>
              <a:t>US Foundations and Companies</a:t>
            </a:r>
            <a:endParaRPr kumimoji="0" lang="en-US" sz="4400" b="1" i="0" u="none" strike="noStrike" kern="1200" cap="none" spc="0" normalizeH="0" baseline="0" noProof="0" dirty="0">
              <a:ln>
                <a:noFill/>
              </a:ln>
              <a:solidFill>
                <a:srgbClr val="7BCF27"/>
              </a:solidFill>
              <a:effectLst/>
              <a:uLnTx/>
              <a:uFillTx/>
              <a:latin typeface="Calibri"/>
              <a:ea typeface="+mn-ea"/>
              <a:cs typeface="+mn-cs"/>
            </a:endParaRPr>
          </a:p>
        </p:txBody>
      </p:sp>
      <p:sp>
        <p:nvSpPr>
          <p:cNvPr id="19" name="Left-Right Arrow 18"/>
          <p:cNvSpPr/>
          <p:nvPr/>
        </p:nvSpPr>
        <p:spPr>
          <a:xfrm rot="5400000">
            <a:off x="6208854" y="2975144"/>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Left-Right Arrow 19"/>
          <p:cNvSpPr/>
          <p:nvPr/>
        </p:nvSpPr>
        <p:spPr>
          <a:xfrm rot="10800000">
            <a:off x="7298752" y="4299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Left-Right Arrow 20"/>
          <p:cNvSpPr/>
          <p:nvPr/>
        </p:nvSpPr>
        <p:spPr>
          <a:xfrm rot="7846803">
            <a:off x="7029183" y="3426682"/>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5983165" y="399871"/>
            <a:ext cx="2627435" cy="1200329"/>
          </a:xfrm>
          <a:prstGeom prst="rect">
            <a:avLst/>
          </a:prstGeom>
        </p:spPr>
        <p:txBody>
          <a:bodyPr wrap="square">
            <a:spAutoFit/>
          </a:bodyPr>
          <a:lstStyle/>
          <a:p>
            <a:r>
              <a:rPr lang="en-US" sz="2400" b="1" dirty="0">
                <a:effectLst>
                  <a:outerShdw blurRad="38100" dist="38100" dir="2700000" algn="tl">
                    <a:srgbClr val="000000">
                      <a:alpha val="43137"/>
                    </a:srgbClr>
                  </a:outerShdw>
                </a:effectLst>
              </a:rPr>
              <a:t>Two Channels to Support China’s Higher Education</a:t>
            </a:r>
          </a:p>
        </p:txBody>
      </p:sp>
      <p:sp>
        <p:nvSpPr>
          <p:cNvPr id="4" name="Rectangle 3"/>
          <p:cNvSpPr/>
          <p:nvPr/>
        </p:nvSpPr>
        <p:spPr>
          <a:xfrm>
            <a:off x="6018249" y="3608960"/>
            <a:ext cx="1492126" cy="1015663"/>
          </a:xfrm>
          <a:prstGeom prst="rect">
            <a:avLst/>
          </a:prstGeom>
        </p:spPr>
        <p:txBody>
          <a:bodyPr wrap="square">
            <a:spAutoFit/>
          </a:bodyPr>
          <a:lstStyle/>
          <a:p>
            <a:r>
              <a:rPr lang="en-US" sz="2000" dirty="0">
                <a:effectLst>
                  <a:outerShdw blurRad="38100" dist="38100" dir="2700000" algn="tl">
                    <a:srgbClr val="000000">
                      <a:alpha val="43137"/>
                    </a:srgbClr>
                  </a:outerShdw>
                </a:effectLst>
              </a:rPr>
              <a:t>China’s Higher Education</a:t>
            </a:r>
            <a:endParaRPr lang="en-US" sz="2000" dirty="0"/>
          </a:p>
        </p:txBody>
      </p:sp>
      <p:sp>
        <p:nvSpPr>
          <p:cNvPr id="28" name="Rectangle 27"/>
          <p:cNvSpPr/>
          <p:nvPr/>
        </p:nvSpPr>
        <p:spPr>
          <a:xfrm>
            <a:off x="5983165" y="2350089"/>
            <a:ext cx="1360850" cy="400110"/>
          </a:xfrm>
          <a:prstGeom prst="rect">
            <a:avLst/>
          </a:prstGeom>
        </p:spPr>
        <p:txBody>
          <a:bodyPr wrap="square">
            <a:spAutoFit/>
          </a:bodyPr>
          <a:lstStyle/>
          <a:p>
            <a:r>
              <a:rPr lang="en-US" sz="2000" dirty="0">
                <a:effectLst>
                  <a:outerShdw blurRad="38100" dist="38100" dir="2700000" algn="tl">
                    <a:srgbClr val="000000">
                      <a:alpha val="43137"/>
                    </a:srgbClr>
                  </a:outerShdw>
                </a:effectLst>
              </a:rPr>
              <a:t>Individuals</a:t>
            </a:r>
            <a:endParaRPr lang="en-US" sz="2000" dirty="0"/>
          </a:p>
        </p:txBody>
      </p:sp>
      <p:sp>
        <p:nvSpPr>
          <p:cNvPr id="29" name="Rectangle 28"/>
          <p:cNvSpPr/>
          <p:nvPr/>
        </p:nvSpPr>
        <p:spPr>
          <a:xfrm>
            <a:off x="7366982" y="2856905"/>
            <a:ext cx="1516699" cy="400110"/>
          </a:xfrm>
          <a:prstGeom prst="rect">
            <a:avLst/>
          </a:prstGeom>
        </p:spPr>
        <p:txBody>
          <a:bodyPr wrap="square">
            <a:spAutoFit/>
          </a:bodyPr>
          <a:lstStyle/>
          <a:p>
            <a:r>
              <a:rPr lang="en-US" sz="2000" dirty="0">
                <a:effectLst>
                  <a:outerShdw blurRad="38100" dist="38100" dir="2700000" algn="tl">
                    <a:srgbClr val="000000">
                      <a:alpha val="43137"/>
                    </a:srgbClr>
                  </a:outerShdw>
                </a:effectLst>
              </a:rPr>
              <a:t>Foundations</a:t>
            </a:r>
            <a:endParaRPr lang="en-US" sz="2000" dirty="0"/>
          </a:p>
        </p:txBody>
      </p:sp>
      <p:sp>
        <p:nvSpPr>
          <p:cNvPr id="30" name="Rectangle 29"/>
          <p:cNvSpPr/>
          <p:nvPr/>
        </p:nvSpPr>
        <p:spPr>
          <a:xfrm>
            <a:off x="7564018" y="3916736"/>
            <a:ext cx="1516699" cy="400110"/>
          </a:xfrm>
          <a:prstGeom prst="rect">
            <a:avLst/>
          </a:prstGeom>
        </p:spPr>
        <p:txBody>
          <a:bodyPr wrap="square">
            <a:spAutoFit/>
          </a:bodyPr>
          <a:lstStyle/>
          <a:p>
            <a:r>
              <a:rPr lang="en-US" sz="2000" dirty="0">
                <a:effectLst>
                  <a:outerShdw blurRad="38100" dist="38100" dir="2700000" algn="tl">
                    <a:srgbClr val="000000">
                      <a:alpha val="43137"/>
                    </a:srgbClr>
                  </a:outerShdw>
                </a:effectLst>
              </a:rPr>
              <a:t>Corporates</a:t>
            </a:r>
            <a:endParaRPr lang="en-US" sz="2000" dirty="0"/>
          </a:p>
        </p:txBody>
      </p:sp>
    </p:spTree>
    <p:extLst>
      <p:ext uri="{BB962C8B-B14F-4D97-AF65-F5344CB8AC3E}">
        <p14:creationId xmlns:p14="http://schemas.microsoft.com/office/powerpoint/2010/main" val="3923286832"/>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0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20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9" grpId="0" animBg="1"/>
      <p:bldP spid="20" grpId="0" animBg="1"/>
      <p:bldP spid="21" grpId="0" animBg="1"/>
      <p:bldP spid="3" grpId="0"/>
      <p:bldP spid="4"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2543" y="447674"/>
            <a:ext cx="5671457" cy="10001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lumMod val="95000"/>
                  <a:lumOff val="5000"/>
                </a:prstClr>
              </a:solidFill>
            </a:endParaRPr>
          </a:p>
        </p:txBody>
      </p:sp>
      <p:sp>
        <p:nvSpPr>
          <p:cNvPr id="13" name="Left-Right Arrow 18"/>
          <p:cNvSpPr/>
          <p:nvPr/>
        </p:nvSpPr>
        <p:spPr>
          <a:xfrm rot="5400000">
            <a:off x="581400" y="3022947"/>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Left-Right Arrow 19"/>
          <p:cNvSpPr/>
          <p:nvPr/>
        </p:nvSpPr>
        <p:spPr>
          <a:xfrm rot="10800000">
            <a:off x="1671298" y="4347086"/>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Left-Right Arrow 20"/>
          <p:cNvSpPr/>
          <p:nvPr/>
        </p:nvSpPr>
        <p:spPr>
          <a:xfrm rot="7846803">
            <a:off x="1401729" y="3474485"/>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p:cNvSpPr/>
          <p:nvPr/>
        </p:nvSpPr>
        <p:spPr>
          <a:xfrm>
            <a:off x="355711" y="447674"/>
            <a:ext cx="2627435" cy="1200329"/>
          </a:xfrm>
          <a:prstGeom prst="rect">
            <a:avLst/>
          </a:prstGeom>
        </p:spPr>
        <p:txBody>
          <a:bodyPr wrap="square">
            <a:spAutoFit/>
          </a:bodyPr>
          <a:lstStyle/>
          <a:p>
            <a:r>
              <a:rPr lang="en-US" sz="2400" b="1" dirty="0">
                <a:effectLst>
                  <a:outerShdw blurRad="38100" dist="38100" dir="2700000" algn="tl">
                    <a:srgbClr val="000000">
                      <a:alpha val="43137"/>
                    </a:srgbClr>
                  </a:outerShdw>
                </a:effectLst>
              </a:rPr>
              <a:t>Two Channels to Support China’s Higher Education</a:t>
            </a:r>
          </a:p>
        </p:txBody>
      </p:sp>
      <p:sp>
        <p:nvSpPr>
          <p:cNvPr id="17" name="Rectangle 16"/>
          <p:cNvSpPr/>
          <p:nvPr/>
        </p:nvSpPr>
        <p:spPr>
          <a:xfrm>
            <a:off x="390795" y="3656763"/>
            <a:ext cx="1492126" cy="1015663"/>
          </a:xfrm>
          <a:prstGeom prst="rect">
            <a:avLst/>
          </a:prstGeom>
        </p:spPr>
        <p:txBody>
          <a:bodyPr wrap="square">
            <a:spAutoFit/>
          </a:bodyPr>
          <a:lstStyle/>
          <a:p>
            <a:r>
              <a:rPr lang="en-US" sz="2000" dirty="0">
                <a:effectLst>
                  <a:outerShdw blurRad="38100" dist="38100" dir="2700000" algn="tl">
                    <a:srgbClr val="000000">
                      <a:alpha val="43137"/>
                    </a:srgbClr>
                  </a:outerShdw>
                </a:effectLst>
              </a:rPr>
              <a:t>China’s Higher Education</a:t>
            </a:r>
            <a:endParaRPr lang="en-US" sz="2000" dirty="0"/>
          </a:p>
        </p:txBody>
      </p:sp>
      <p:sp>
        <p:nvSpPr>
          <p:cNvPr id="18" name="Rectangle 17"/>
          <p:cNvSpPr/>
          <p:nvPr/>
        </p:nvSpPr>
        <p:spPr>
          <a:xfrm>
            <a:off x="355711" y="2397892"/>
            <a:ext cx="1360850" cy="400110"/>
          </a:xfrm>
          <a:prstGeom prst="rect">
            <a:avLst/>
          </a:prstGeom>
        </p:spPr>
        <p:txBody>
          <a:bodyPr wrap="square">
            <a:spAutoFit/>
          </a:bodyPr>
          <a:lstStyle/>
          <a:p>
            <a:r>
              <a:rPr lang="en-US" sz="2000" dirty="0">
                <a:effectLst>
                  <a:outerShdw blurRad="38100" dist="38100" dir="2700000" algn="tl">
                    <a:srgbClr val="000000">
                      <a:alpha val="43137"/>
                    </a:srgbClr>
                  </a:outerShdw>
                </a:effectLst>
              </a:rPr>
              <a:t>Individuals</a:t>
            </a:r>
            <a:endParaRPr lang="en-US" sz="2000" dirty="0"/>
          </a:p>
        </p:txBody>
      </p:sp>
      <p:sp>
        <p:nvSpPr>
          <p:cNvPr id="19" name="Rectangle 18"/>
          <p:cNvSpPr/>
          <p:nvPr/>
        </p:nvSpPr>
        <p:spPr>
          <a:xfrm>
            <a:off x="1739528" y="2904708"/>
            <a:ext cx="1516699" cy="400110"/>
          </a:xfrm>
          <a:prstGeom prst="rect">
            <a:avLst/>
          </a:prstGeom>
        </p:spPr>
        <p:txBody>
          <a:bodyPr wrap="square">
            <a:spAutoFit/>
          </a:bodyPr>
          <a:lstStyle/>
          <a:p>
            <a:r>
              <a:rPr lang="en-US" sz="2000" dirty="0">
                <a:effectLst>
                  <a:outerShdw blurRad="38100" dist="38100" dir="2700000" algn="tl">
                    <a:srgbClr val="000000">
                      <a:alpha val="43137"/>
                    </a:srgbClr>
                  </a:outerShdw>
                </a:effectLst>
              </a:rPr>
              <a:t>Foundations</a:t>
            </a:r>
            <a:endParaRPr lang="en-US" sz="2000" dirty="0"/>
          </a:p>
        </p:txBody>
      </p:sp>
      <p:sp>
        <p:nvSpPr>
          <p:cNvPr id="20" name="Rectangle 19"/>
          <p:cNvSpPr/>
          <p:nvPr/>
        </p:nvSpPr>
        <p:spPr>
          <a:xfrm>
            <a:off x="1936564" y="3964539"/>
            <a:ext cx="1516699" cy="400110"/>
          </a:xfrm>
          <a:prstGeom prst="rect">
            <a:avLst/>
          </a:prstGeom>
        </p:spPr>
        <p:txBody>
          <a:bodyPr wrap="square">
            <a:spAutoFit/>
          </a:bodyPr>
          <a:lstStyle/>
          <a:p>
            <a:r>
              <a:rPr lang="en-US" sz="2000" dirty="0">
                <a:effectLst>
                  <a:outerShdw blurRad="38100" dist="38100" dir="2700000" algn="tl">
                    <a:srgbClr val="000000">
                      <a:alpha val="43137"/>
                    </a:srgbClr>
                  </a:outerShdw>
                </a:effectLst>
              </a:rPr>
              <a:t>Corporates</a:t>
            </a:r>
            <a:endParaRPr lang="en-US" sz="2000" dirty="0"/>
          </a:p>
        </p:txBody>
      </p:sp>
      <p:sp>
        <p:nvSpPr>
          <p:cNvPr id="21" name="TextBox 20"/>
          <p:cNvSpPr txBox="1"/>
          <p:nvPr/>
        </p:nvSpPr>
        <p:spPr>
          <a:xfrm>
            <a:off x="3877717" y="3104612"/>
            <a:ext cx="4953000" cy="3276600"/>
          </a:xfrm>
          <a:prstGeom prst="rect">
            <a:avLst/>
          </a:prstGeom>
          <a:noFill/>
        </p:spPr>
        <p:txBody>
          <a:bodyPr wrap="square" rtlCol="0">
            <a:noAutofit/>
          </a:bodyPr>
          <a:lstStyle/>
          <a:p>
            <a:pPr marL="342900" lvl="0" indent="-342900">
              <a:lnSpc>
                <a:spcPct val="120000"/>
              </a:lnSpc>
              <a:spcBef>
                <a:spcPts val="100"/>
              </a:spcBef>
              <a:buFont typeface="Arial" panose="020B0604020202020204" pitchFamily="34" charset="0"/>
              <a:buChar char="•"/>
              <a:defRPr/>
            </a:pPr>
            <a:r>
              <a:rPr lang="en-US" altLang="zh-CN" sz="2200" dirty="0">
                <a:solidFill>
                  <a:prstClr val="white"/>
                </a:solidFill>
              </a:rPr>
              <a:t>There are 459 university-related foundations in China. </a:t>
            </a:r>
          </a:p>
          <a:p>
            <a:pPr marL="342900" lvl="0" indent="-342900">
              <a:lnSpc>
                <a:spcPct val="120000"/>
              </a:lnSpc>
              <a:spcBef>
                <a:spcPts val="100"/>
              </a:spcBef>
              <a:buFont typeface="Arial" panose="020B0604020202020204" pitchFamily="34" charset="0"/>
              <a:buChar char="•"/>
              <a:defRPr/>
            </a:pPr>
            <a:r>
              <a:rPr lang="en-US" altLang="zh-CN" sz="2200" dirty="0">
                <a:solidFill>
                  <a:prstClr val="white"/>
                </a:solidFill>
              </a:rPr>
              <a:t>Donors should sign donation agreements with the university foundation not the university.</a:t>
            </a:r>
          </a:p>
          <a:p>
            <a:pPr lvl="0">
              <a:lnSpc>
                <a:spcPct val="120000"/>
              </a:lnSpc>
              <a:spcBef>
                <a:spcPts val="100"/>
              </a:spcBef>
              <a:defRPr/>
            </a:pPr>
            <a:r>
              <a:rPr lang="en-US" altLang="zh-CN" sz="2200" dirty="0">
                <a:solidFill>
                  <a:prstClr val="white"/>
                </a:solidFill>
              </a:rPr>
              <a:t>      1) Stephen Schwarzman’s $300 million</a:t>
            </a:r>
          </a:p>
          <a:p>
            <a:pPr lvl="0">
              <a:lnSpc>
                <a:spcPct val="120000"/>
              </a:lnSpc>
              <a:spcBef>
                <a:spcPts val="100"/>
              </a:spcBef>
              <a:defRPr/>
            </a:pPr>
            <a:r>
              <a:rPr lang="en-US" altLang="zh-CN" sz="2200" dirty="0">
                <a:solidFill>
                  <a:prstClr val="white"/>
                </a:solidFill>
              </a:rPr>
              <a:t>      2) the Starr Foundation’s $5 million</a:t>
            </a:r>
          </a:p>
          <a:p>
            <a:pPr marL="342900" lvl="0" indent="-342900">
              <a:lnSpc>
                <a:spcPct val="120000"/>
              </a:lnSpc>
              <a:spcBef>
                <a:spcPts val="100"/>
              </a:spcBef>
              <a:buFont typeface="Arial" panose="020B0604020202020204" pitchFamily="34" charset="0"/>
              <a:buChar char="•"/>
              <a:defRPr/>
            </a:pPr>
            <a:r>
              <a:rPr lang="en-US" sz="2200" dirty="0">
                <a:solidFill>
                  <a:prstClr val="white"/>
                </a:solidFill>
              </a:rPr>
              <a:t>Trend: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3733800" y="2209800"/>
            <a:ext cx="4953000" cy="845641"/>
          </a:xfrm>
          <a:prstGeom prst="rect">
            <a:avLst/>
          </a:prstGeom>
          <a:noFill/>
        </p:spPr>
        <p:txBody>
          <a:bodyPr wrap="square" rtlCol="0" anchor="b">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BCF27"/>
                </a:solidFill>
                <a:effectLst/>
                <a:uLnTx/>
                <a:uFillTx/>
                <a:latin typeface="Calibri"/>
                <a:ea typeface="+mn-ea"/>
                <a:cs typeface="+mn-cs"/>
              </a:rPr>
              <a:t>Donations through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rgbClr val="7BCF27"/>
                </a:solidFill>
                <a:latin typeface="Calibri"/>
              </a:rPr>
              <a:t>Related Foundations</a:t>
            </a:r>
            <a:endParaRPr kumimoji="0" lang="en-US" sz="4400" b="1" i="0" u="none" strike="noStrike" kern="1200" cap="none" spc="0" normalizeH="0" baseline="0" noProof="0" dirty="0">
              <a:ln>
                <a:noFill/>
              </a:ln>
              <a:solidFill>
                <a:srgbClr val="7BCF27"/>
              </a:solidFill>
              <a:effectLst/>
              <a:uLnTx/>
              <a:uFillTx/>
              <a:latin typeface="Calibri"/>
              <a:ea typeface="+mn-ea"/>
              <a:cs typeface="+mn-cs"/>
            </a:endParaRPr>
          </a:p>
        </p:txBody>
      </p:sp>
      <p:cxnSp>
        <p:nvCxnSpPr>
          <p:cNvPr id="5" name="Straight Arrow Connector 4"/>
          <p:cNvCxnSpPr/>
          <p:nvPr/>
        </p:nvCxnSpPr>
        <p:spPr>
          <a:xfrm flipV="1">
            <a:off x="5257800" y="6125194"/>
            <a:ext cx="228600" cy="1807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648899"/>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2000"/>
                                        <p:tgtEl>
                                          <p:spTgt spid="21"/>
                                        </p:tgtEl>
                                      </p:cBhvr>
                                    </p:animEffect>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76200"/>
            <a:ext cx="8403020" cy="685800"/>
          </a:xfrm>
        </p:spPr>
        <p:txBody>
          <a:bodyPr/>
          <a:lstStyle/>
          <a:p>
            <a:r>
              <a:rPr lang="en-US" b="1" dirty="0"/>
              <a:t>The Scope</a:t>
            </a:r>
          </a:p>
        </p:txBody>
      </p:sp>
      <p:sp>
        <p:nvSpPr>
          <p:cNvPr id="7" name="Rectangle 6"/>
          <p:cNvSpPr/>
          <p:nvPr/>
        </p:nvSpPr>
        <p:spPr>
          <a:xfrm>
            <a:off x="838200" y="1447800"/>
            <a:ext cx="4724400" cy="3935052"/>
          </a:xfrm>
          <a:prstGeom prst="rect">
            <a:avLst/>
          </a:prstGeom>
        </p:spPr>
        <p:txBody>
          <a:bodyPr wrap="square">
            <a:spAutoFit/>
          </a:bodyPr>
          <a:lstStyle/>
          <a:p>
            <a:pPr marL="457200" indent="-457200" algn="just">
              <a:lnSpc>
                <a:spcPct val="107000"/>
              </a:lnSpc>
              <a:spcAft>
                <a:spcPts val="800"/>
              </a:spcAft>
              <a:buFont typeface="Arial" panose="020B0604020202020204" pitchFamily="34" charset="0"/>
              <a:buChar char="•"/>
              <a:tabLst>
                <a:tab pos="0" algn="l"/>
              </a:tabLst>
            </a:pPr>
            <a:r>
              <a:rPr lang="en-US" sz="2800" dirty="0">
                <a:ea typeface="宋体" panose="02010600030101010101" pitchFamily="2" charset="-122"/>
                <a:cs typeface="Times New Roman" panose="02020603050405020304" pitchFamily="18" charset="0"/>
              </a:rPr>
              <a:t>Scholarships</a:t>
            </a:r>
          </a:p>
          <a:p>
            <a:pPr marL="457200" indent="-457200" algn="just">
              <a:lnSpc>
                <a:spcPct val="107000"/>
              </a:lnSpc>
              <a:spcAft>
                <a:spcPts val="800"/>
              </a:spcAft>
              <a:buFont typeface="Arial" panose="020B0604020202020204" pitchFamily="34" charset="0"/>
              <a:buChar char="•"/>
              <a:tabLst>
                <a:tab pos="0" algn="l"/>
              </a:tabLst>
            </a:pPr>
            <a:r>
              <a:rPr lang="en-US" sz="2800" dirty="0">
                <a:ea typeface="宋体" panose="02010600030101010101" pitchFamily="2" charset="-122"/>
                <a:cs typeface="Times New Roman" panose="02020603050405020304" pitchFamily="18" charset="0"/>
              </a:rPr>
              <a:t>Financial Aids</a:t>
            </a:r>
          </a:p>
          <a:p>
            <a:pPr marL="457200" indent="-457200" algn="just">
              <a:lnSpc>
                <a:spcPct val="107000"/>
              </a:lnSpc>
              <a:spcAft>
                <a:spcPts val="800"/>
              </a:spcAft>
              <a:buFont typeface="Arial" panose="020B0604020202020204" pitchFamily="34" charset="0"/>
              <a:buChar char="•"/>
              <a:tabLst>
                <a:tab pos="0" algn="l"/>
              </a:tabLst>
            </a:pPr>
            <a:r>
              <a:rPr lang="en-US" sz="2800" dirty="0">
                <a:ea typeface="宋体" panose="02010600030101010101" pitchFamily="2" charset="-122"/>
                <a:cs typeface="Times New Roman" panose="02020603050405020304" pitchFamily="18" charset="0"/>
              </a:rPr>
              <a:t>Exchange Programs</a:t>
            </a:r>
          </a:p>
          <a:p>
            <a:pPr marL="457200" indent="-457200" algn="just">
              <a:lnSpc>
                <a:spcPct val="107000"/>
              </a:lnSpc>
              <a:spcAft>
                <a:spcPts val="800"/>
              </a:spcAft>
              <a:buFont typeface="Arial" panose="020B0604020202020204" pitchFamily="34" charset="0"/>
              <a:buChar char="•"/>
              <a:tabLst>
                <a:tab pos="0" algn="l"/>
              </a:tabLst>
            </a:pPr>
            <a:r>
              <a:rPr lang="en-US" sz="2800" dirty="0">
                <a:ea typeface="宋体" panose="02010600030101010101" pitchFamily="2" charset="-122"/>
                <a:cs typeface="Times New Roman" panose="02020603050405020304" pitchFamily="18" charset="0"/>
              </a:rPr>
              <a:t>Chair Professors</a:t>
            </a:r>
          </a:p>
          <a:p>
            <a:pPr marL="457200" indent="-457200" algn="just">
              <a:lnSpc>
                <a:spcPct val="107000"/>
              </a:lnSpc>
              <a:spcAft>
                <a:spcPts val="800"/>
              </a:spcAft>
              <a:buFont typeface="Arial" panose="020B0604020202020204" pitchFamily="34" charset="0"/>
              <a:buChar char="•"/>
              <a:tabLst>
                <a:tab pos="0" algn="l"/>
              </a:tabLst>
            </a:pPr>
            <a:r>
              <a:rPr lang="en-US" sz="2800" dirty="0">
                <a:ea typeface="宋体" panose="02010600030101010101" pitchFamily="2" charset="-122"/>
                <a:cs typeface="Times New Roman" panose="02020603050405020304" pitchFamily="18" charset="0"/>
              </a:rPr>
              <a:t>Infrastructures</a:t>
            </a:r>
          </a:p>
          <a:p>
            <a:pPr marL="457200" indent="-457200" algn="just">
              <a:lnSpc>
                <a:spcPct val="107000"/>
              </a:lnSpc>
              <a:spcAft>
                <a:spcPts val="800"/>
              </a:spcAft>
              <a:buFont typeface="Arial" panose="020B0604020202020204" pitchFamily="34" charset="0"/>
              <a:buChar char="•"/>
              <a:tabLst>
                <a:tab pos="0" algn="l"/>
              </a:tabLst>
            </a:pPr>
            <a:r>
              <a:rPr lang="en-US" sz="2800" dirty="0">
                <a:ea typeface="宋体" panose="02010600030101010101" pitchFamily="2" charset="-122"/>
                <a:cs typeface="Times New Roman" panose="02020603050405020304" pitchFamily="18" charset="0"/>
              </a:rPr>
              <a:t>Academic Research</a:t>
            </a:r>
          </a:p>
          <a:p>
            <a:pPr marL="457200" indent="-457200" algn="just">
              <a:lnSpc>
                <a:spcPct val="107000"/>
              </a:lnSpc>
              <a:spcAft>
                <a:spcPts val="800"/>
              </a:spcAft>
              <a:buFont typeface="Arial" panose="020B0604020202020204" pitchFamily="34" charset="0"/>
              <a:buChar char="•"/>
              <a:tabLst>
                <a:tab pos="0" algn="l"/>
              </a:tabLst>
            </a:pPr>
            <a:r>
              <a:rPr lang="en-US" sz="2800" dirty="0">
                <a:ea typeface="宋体" panose="02010600030101010101" pitchFamily="2" charset="-122"/>
                <a:cs typeface="Times New Roman" panose="02020603050405020304" pitchFamily="18" charset="0"/>
              </a:rPr>
              <a:t>Social Practice</a:t>
            </a:r>
            <a:endParaRPr lang="en-US" sz="2800" dirty="0">
              <a:effectLst/>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75550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76200"/>
            <a:ext cx="8403020" cy="685800"/>
          </a:xfrm>
        </p:spPr>
        <p:txBody>
          <a:bodyPr/>
          <a:lstStyle/>
          <a:p>
            <a:r>
              <a:rPr lang="en-US" b="1" dirty="0"/>
              <a:t>Question Analysis</a:t>
            </a:r>
          </a:p>
        </p:txBody>
      </p:sp>
      <p:grpSp>
        <p:nvGrpSpPr>
          <p:cNvPr id="9" name="Group 8"/>
          <p:cNvGrpSpPr/>
          <p:nvPr/>
        </p:nvGrpSpPr>
        <p:grpSpPr>
          <a:xfrm>
            <a:off x="1143000" y="1600200"/>
            <a:ext cx="3224119" cy="1934471"/>
            <a:chOff x="1088249" y="2203"/>
            <a:chExt cx="3224119" cy="1934471"/>
          </a:xfrm>
          <a:solidFill>
            <a:schemeClr val="accent2"/>
          </a:solidFill>
        </p:grpSpPr>
        <p:sp>
          <p:nvSpPr>
            <p:cNvPr id="19" name="Rectangle 18"/>
            <p:cNvSpPr/>
            <p:nvPr/>
          </p:nvSpPr>
          <p:spPr>
            <a:xfrm>
              <a:off x="1088249" y="2203"/>
              <a:ext cx="3224119" cy="193447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p:cNvSpPr txBox="1"/>
            <p:nvPr/>
          </p:nvSpPr>
          <p:spPr>
            <a:xfrm>
              <a:off x="1088249" y="2203"/>
              <a:ext cx="3224119" cy="19344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Why China</a:t>
              </a:r>
            </a:p>
            <a:p>
              <a:pPr marL="0" lvl="0" indent="0" algn="ctr" defTabSz="1955800">
                <a:lnSpc>
                  <a:spcPct val="90000"/>
                </a:lnSpc>
                <a:spcBef>
                  <a:spcPct val="0"/>
                </a:spcBef>
                <a:spcAft>
                  <a:spcPct val="35000"/>
                </a:spcAft>
                <a:buNone/>
              </a:pPr>
              <a:r>
                <a:rPr lang="en-US" sz="4400" dirty="0"/>
                <a:t>Why HE</a:t>
              </a:r>
              <a:endParaRPr lang="en-US" sz="4400" kern="1200" dirty="0"/>
            </a:p>
          </p:txBody>
        </p:sp>
      </p:grpSp>
      <p:grpSp>
        <p:nvGrpSpPr>
          <p:cNvPr id="10" name="Group 9"/>
          <p:cNvGrpSpPr/>
          <p:nvPr/>
        </p:nvGrpSpPr>
        <p:grpSpPr>
          <a:xfrm>
            <a:off x="4689531" y="1600200"/>
            <a:ext cx="3224119" cy="1934471"/>
            <a:chOff x="4634780" y="2203"/>
            <a:chExt cx="3224119" cy="1934471"/>
          </a:xfrm>
          <a:solidFill>
            <a:schemeClr val="tx2"/>
          </a:solidFill>
        </p:grpSpPr>
        <p:sp>
          <p:nvSpPr>
            <p:cNvPr id="17" name="Rectangle 16"/>
            <p:cNvSpPr/>
            <p:nvPr/>
          </p:nvSpPr>
          <p:spPr>
            <a:xfrm>
              <a:off x="4634780" y="2203"/>
              <a:ext cx="3224119" cy="193447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xtBox 17"/>
            <p:cNvSpPr txBox="1"/>
            <p:nvPr/>
          </p:nvSpPr>
          <p:spPr>
            <a:xfrm>
              <a:off x="4634780" y="2203"/>
              <a:ext cx="3224119" cy="19344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dirty="0"/>
                <a:t>The Impact</a:t>
              </a:r>
              <a:endParaRPr lang="en-US" sz="4400" kern="1200" dirty="0"/>
            </a:p>
          </p:txBody>
        </p:sp>
      </p:grpSp>
      <p:grpSp>
        <p:nvGrpSpPr>
          <p:cNvPr id="11" name="Group 10"/>
          <p:cNvGrpSpPr/>
          <p:nvPr/>
        </p:nvGrpSpPr>
        <p:grpSpPr>
          <a:xfrm>
            <a:off x="1143000" y="3857083"/>
            <a:ext cx="3224119" cy="1934471"/>
            <a:chOff x="1088249" y="2259086"/>
            <a:chExt cx="3224119" cy="1934471"/>
          </a:xfrm>
          <a:solidFill>
            <a:schemeClr val="tx2"/>
          </a:solidFill>
        </p:grpSpPr>
        <p:sp>
          <p:nvSpPr>
            <p:cNvPr id="15" name="Rectangle 14"/>
            <p:cNvSpPr/>
            <p:nvPr/>
          </p:nvSpPr>
          <p:spPr>
            <a:xfrm>
              <a:off x="1088249" y="2259086"/>
              <a:ext cx="3224119" cy="193447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p:cNvSpPr txBox="1"/>
            <p:nvPr/>
          </p:nvSpPr>
          <p:spPr>
            <a:xfrm>
              <a:off x="1088249" y="2259086"/>
              <a:ext cx="3224119" cy="19344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Problems</a:t>
              </a:r>
            </a:p>
          </p:txBody>
        </p:sp>
      </p:grpSp>
      <p:grpSp>
        <p:nvGrpSpPr>
          <p:cNvPr id="12" name="Group 11"/>
          <p:cNvGrpSpPr/>
          <p:nvPr/>
        </p:nvGrpSpPr>
        <p:grpSpPr>
          <a:xfrm>
            <a:off x="4689531" y="3857083"/>
            <a:ext cx="3224119" cy="1934471"/>
            <a:chOff x="4634780" y="2259086"/>
            <a:chExt cx="3224119" cy="1934471"/>
          </a:xfrm>
          <a:solidFill>
            <a:schemeClr val="accent2"/>
          </a:solidFill>
        </p:grpSpPr>
        <p:sp>
          <p:nvSpPr>
            <p:cNvPr id="13" name="Rectangle 12"/>
            <p:cNvSpPr/>
            <p:nvPr/>
          </p:nvSpPr>
          <p:spPr>
            <a:xfrm>
              <a:off x="4634780" y="2259086"/>
              <a:ext cx="3224119" cy="193447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p:cNvSpPr txBox="1"/>
            <p:nvPr/>
          </p:nvSpPr>
          <p:spPr>
            <a:xfrm>
              <a:off x="4634780" y="2259086"/>
              <a:ext cx="3224119" cy="19344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dirty="0"/>
                <a:t>Future</a:t>
              </a:r>
              <a:endParaRPr lang="en-US" sz="4400" kern="1200" dirty="0"/>
            </a:p>
          </p:txBody>
        </p:sp>
      </p:grpSp>
    </p:spTree>
    <p:extLst>
      <p:ext uri="{BB962C8B-B14F-4D97-AF65-F5344CB8AC3E}">
        <p14:creationId xmlns:p14="http://schemas.microsoft.com/office/powerpoint/2010/main" val="1217116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04122C5-4F29-48BA-8A90-6EF548C0E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Introducing PowerPoint 2010 presentation</Template>
  <TotalTime>581</TotalTime>
  <Words>2023</Words>
  <Application>Microsoft Office PowerPoint</Application>
  <PresentationFormat>On-screen Show (4:3)</PresentationFormat>
  <Paragraphs>189</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宋体</vt:lpstr>
      <vt:lpstr>等线</vt:lpstr>
      <vt:lpstr>Arial</vt:lpstr>
      <vt:lpstr>Calibri</vt:lpstr>
      <vt:lpstr>Georgia</vt:lpstr>
      <vt:lpstr>Times New Roman</vt:lpstr>
      <vt:lpstr>Introducing PowerPoint 2010</vt:lpstr>
      <vt:lpstr>The US Philanthropy and Its Influence on China’s Higher Education</vt:lpstr>
      <vt:lpstr>PowerPoint Presentation</vt:lpstr>
      <vt:lpstr>PowerPoint Presentation</vt:lpstr>
      <vt:lpstr>PowerPoint Presentation</vt:lpstr>
      <vt:lpstr>PowerPoint Presentation</vt:lpstr>
      <vt:lpstr>PowerPoint Presentation</vt:lpstr>
      <vt:lpstr>PowerPoint Presentation</vt:lpstr>
      <vt:lpstr>The Scope</vt:lpstr>
      <vt:lpstr>Question Analysis</vt:lpstr>
      <vt:lpstr>PowerPoint Presentation</vt:lpstr>
      <vt:lpstr>The Impact</vt:lpstr>
      <vt:lpstr>2016: An Important Milestone for China’s Social Development</vt:lpstr>
      <vt:lpstr>PowerPoint Presentation</vt:lpstr>
      <vt:lpstr>Future – The Rise of University Foundations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POWERPOINT 2010</dc:title>
  <dc:creator>Chaoyi</dc:creator>
  <cp:keywords/>
  <cp:lastModifiedBy>Chaoyi</cp:lastModifiedBy>
  <cp:revision>35</cp:revision>
  <cp:lastPrinted>2017-03-29T17:59:20Z</cp:lastPrinted>
  <dcterms:created xsi:type="dcterms:W3CDTF">2017-03-28T17:32:49Z</dcterms:created>
  <dcterms:modified xsi:type="dcterms:W3CDTF">2017-03-29T19:13:08Z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