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n-server.appspot.com/#/ma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Next Big One: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Detecting </a:t>
            </a:r>
            <a:r>
              <a:rPr lang="en-US" b="1" dirty="0"/>
              <a:t>Earthquakes and other Rare Events from Community-based Sensors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Faulkner, Matthew, Michael Olson, Rishi </a:t>
            </a:r>
            <a:r>
              <a:rPr lang="en-US" dirty="0" err="1"/>
              <a:t>Chandy</a:t>
            </a:r>
            <a:r>
              <a:rPr lang="en-US" dirty="0"/>
              <a:t>, Jonathan Krause, K. Mani </a:t>
            </a:r>
            <a:r>
              <a:rPr lang="en-US" dirty="0" err="1"/>
              <a:t>Chandy</a:t>
            </a:r>
            <a:r>
              <a:rPr lang="en-US" dirty="0"/>
              <a:t>, and Andreas </a:t>
            </a:r>
            <a:r>
              <a:rPr lang="en-US" dirty="0" smtClean="0"/>
              <a:t>Krause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california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institute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technology</a:t>
            </a:r>
          </a:p>
          <a:p>
            <a:r>
              <a:rPr lang="en-US" altLang="zh-CN" dirty="0" smtClean="0"/>
              <a:t>Presented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tengxiang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5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Community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seismic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51794"/>
            <a:ext cx="5697798" cy="483668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Community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sensors: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USB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Accelerometers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Phidgets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W</a:t>
            </a:r>
            <a:r>
              <a:rPr lang="en-US" dirty="0" smtClean="0"/>
              <a:t>hen </a:t>
            </a:r>
            <a:r>
              <a:rPr lang="en-US" dirty="0"/>
              <a:t>resting, the phones experienced noise with standard deviation ≈ 0.08 m/s2, while the </a:t>
            </a:r>
            <a:r>
              <a:rPr lang="en-US" dirty="0" err="1" smtClean="0"/>
              <a:t>Phidgets</a:t>
            </a:r>
            <a:r>
              <a:rPr lang="en-US" altLang="zh-CN" dirty="0" smtClean="0"/>
              <a:t>,</a:t>
            </a:r>
            <a:r>
              <a:rPr lang="en-US" dirty="0" smtClean="0"/>
              <a:t> 0.003 </a:t>
            </a:r>
            <a:r>
              <a:rPr lang="en-US" dirty="0"/>
              <a:t>m/s2. </a:t>
            </a:r>
            <a:endParaRPr lang="en-US" dirty="0" smtClean="0"/>
          </a:p>
          <a:p>
            <a:r>
              <a:rPr lang="en-US" dirty="0"/>
              <a:t>Earthquakes with magnitude </a:t>
            </a:r>
            <a:r>
              <a:rPr lang="en-US" dirty="0" smtClean="0"/>
              <a:t>4</a:t>
            </a:r>
            <a:r>
              <a:rPr lang="en-US" altLang="zh-CN" dirty="0" smtClean="0"/>
              <a:t>(light)</a:t>
            </a:r>
            <a:r>
              <a:rPr lang="en-US" dirty="0" smtClean="0"/>
              <a:t> </a:t>
            </a:r>
            <a:r>
              <a:rPr lang="en-US" dirty="0"/>
              <a:t>on the Gutenberg- Richter scale achieve an acceleration of approximately 0.12 m/s2 </a:t>
            </a:r>
            <a:endParaRPr lang="en-US" dirty="0" smtClean="0"/>
          </a:p>
          <a:p>
            <a:r>
              <a:rPr lang="en-US" dirty="0"/>
              <a:t>earthquakes of magnitude </a:t>
            </a:r>
            <a:r>
              <a:rPr lang="en-US" dirty="0" smtClean="0"/>
              <a:t>5</a:t>
            </a:r>
            <a:r>
              <a:rPr lang="en-US" altLang="zh-CN" dirty="0" smtClean="0"/>
              <a:t>(Moderate)</a:t>
            </a:r>
            <a:r>
              <a:rPr lang="en-US" dirty="0" smtClean="0"/>
              <a:t> </a:t>
            </a:r>
            <a:r>
              <a:rPr lang="en-US" dirty="0"/>
              <a:t>achieve acceleration of 0.5 m/s2, in- creasing to roughly 1.5 m/s2 for magnitude 6 event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zh-CN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721" y="1651794"/>
            <a:ext cx="49403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9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seismic</a:t>
            </a:r>
            <a:r>
              <a:rPr lang="zh-CN" altLang="en-US" dirty="0"/>
              <a:t> </a:t>
            </a:r>
            <a:r>
              <a:rPr lang="en-US" altLang="zh-CN" dirty="0" smtClean="0"/>
              <a:t>network: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57" y="2252161"/>
            <a:ext cx="4974338" cy="3376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22" y="2607675"/>
            <a:ext cx="6832600" cy="287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1816" y="5628187"/>
            <a:ext cx="389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recording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three-axis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accelerometer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during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normal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1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COMMUNITY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SEISMIC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NETWORK: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</a:t>
            </a:r>
            <a:r>
              <a:rPr lang="zh-CN" altLang="en-US" dirty="0" smtClean="0"/>
              <a:t> </a:t>
            </a:r>
            <a:r>
              <a:rPr lang="en-US" altLang="zh-CN" dirty="0" smtClean="0"/>
              <a:t>FUSION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4520352" cy="3541714"/>
          </a:xfrm>
        </p:spPr>
        <p:txBody>
          <a:bodyPr/>
          <a:lstStyle/>
          <a:p>
            <a:r>
              <a:rPr lang="en-US" altLang="zh-CN" dirty="0" smtClean="0"/>
              <a:t>Platform:</a:t>
            </a:r>
            <a:r>
              <a:rPr lang="zh-CN" altLang="en-US" dirty="0" smtClean="0"/>
              <a:t> </a:t>
            </a:r>
            <a:r>
              <a:rPr lang="en-US" altLang="zh-CN" dirty="0" smtClean="0"/>
              <a:t>Google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</a:t>
            </a:r>
          </a:p>
          <a:p>
            <a:r>
              <a:rPr lang="en-US" altLang="zh-CN" dirty="0" smtClean="0"/>
              <a:t>Pros:</a:t>
            </a:r>
            <a:r>
              <a:rPr lang="zh-CN" altLang="en-US" dirty="0" smtClean="0"/>
              <a:t> </a:t>
            </a:r>
            <a:r>
              <a:rPr lang="en-US" altLang="zh-CN" dirty="0" smtClean="0"/>
              <a:t>Scalability,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Security,</a:t>
            </a:r>
            <a:r>
              <a:rPr lang="zh-CN" altLang="en-US" dirty="0" smtClean="0"/>
              <a:t> </a:t>
            </a:r>
            <a:r>
              <a:rPr lang="en-US" altLang="zh-CN" dirty="0" smtClean="0"/>
              <a:t>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Maintenance</a:t>
            </a:r>
          </a:p>
          <a:p>
            <a:r>
              <a:rPr lang="en-US" altLang="zh-CN" dirty="0" smtClean="0"/>
              <a:t>Cons: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302" y="2097087"/>
            <a:ext cx="4351196" cy="29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6324100" cy="3541714"/>
          </a:xfrm>
        </p:spPr>
        <p:txBody>
          <a:bodyPr/>
          <a:lstStyle/>
          <a:p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Sets: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Normal:</a:t>
            </a:r>
            <a:r>
              <a:rPr lang="zh-CN" altLang="en-US" dirty="0" smtClean="0"/>
              <a:t> </a:t>
            </a:r>
            <a:r>
              <a:rPr lang="en-US" altLang="zh-CN" dirty="0" smtClean="0"/>
              <a:t>7users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carrying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phones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daily</a:t>
            </a:r>
            <a:r>
              <a:rPr lang="zh-CN" altLang="en-US" dirty="0" smtClean="0"/>
              <a:t> </a:t>
            </a:r>
            <a:r>
              <a:rPr lang="en-US" altLang="zh-CN" dirty="0" smtClean="0"/>
              <a:t>routines,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7GB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accelerometer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20</a:t>
            </a:r>
            <a:r>
              <a:rPr lang="zh-CN" altLang="en-US" dirty="0" smtClean="0"/>
              <a:t> </a:t>
            </a:r>
            <a:r>
              <a:rPr lang="en-US" altLang="zh-CN" dirty="0" smtClean="0"/>
              <a:t>USB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accelerometers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recorded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55GB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4</a:t>
            </a:r>
            <a:r>
              <a:rPr lang="zh-CN" altLang="en-US" dirty="0" smtClean="0"/>
              <a:t> </a:t>
            </a:r>
            <a:r>
              <a:rPr lang="en-US" altLang="zh-CN" dirty="0" smtClean="0"/>
              <a:t>months</a:t>
            </a:r>
          </a:p>
          <a:p>
            <a:r>
              <a:rPr lang="zh-CN" altLang="en-US" dirty="0" smtClean="0"/>
              <a:t> </a:t>
            </a:r>
            <a:r>
              <a:rPr lang="en-US" altLang="zh-CN" dirty="0" smtClean="0"/>
              <a:t>Anomaly: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observations,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extracted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32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moderately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large(M5-5.5)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513" y="2249487"/>
            <a:ext cx="4268616" cy="35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7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Picking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760429" cy="3541714"/>
          </a:xfrm>
        </p:spPr>
        <p:txBody>
          <a:bodyPr/>
          <a:lstStyle/>
          <a:p>
            <a:r>
              <a:rPr lang="en-US" altLang="zh-CN" dirty="0" smtClean="0"/>
              <a:t>H</a:t>
            </a:r>
            <a:r>
              <a:rPr lang="en-US" dirty="0"/>
              <a:t>ypothesis-testing based approach </a:t>
            </a:r>
            <a:endParaRPr lang="en-US" dirty="0"/>
          </a:p>
          <a:p>
            <a:r>
              <a:rPr lang="en-US" altLang="zh-CN" dirty="0" smtClean="0"/>
              <a:t>D</a:t>
            </a:r>
            <a:r>
              <a:rPr lang="en-US" dirty="0"/>
              <a:t>omain specific baseline algorithm, </a:t>
            </a:r>
            <a:r>
              <a:rPr lang="en-US" i="1" dirty="0"/>
              <a:t>STA/LTA </a:t>
            </a:r>
            <a:endParaRPr lang="en-US" dirty="0"/>
          </a:p>
          <a:p>
            <a:r>
              <a:rPr lang="en-US" altLang="zh-CN" dirty="0" smtClean="0"/>
              <a:t>S</a:t>
            </a:r>
            <a:r>
              <a:rPr lang="en-US" dirty="0"/>
              <a:t>implified GMM based approach </a:t>
            </a:r>
            <a:endParaRPr lang="en-US" dirty="0"/>
          </a:p>
          <a:p>
            <a:r>
              <a:rPr lang="en-US" altLang="zh-CN" dirty="0" err="1" smtClean="0"/>
              <a:t>Authur’s</a:t>
            </a:r>
            <a:r>
              <a:rPr lang="en-US" dirty="0" smtClean="0"/>
              <a:t> </a:t>
            </a:r>
            <a:r>
              <a:rPr lang="en-US" dirty="0"/>
              <a:t>full GMM approach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143" y="2249487"/>
            <a:ext cx="30607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842" y="2249487"/>
            <a:ext cx="303884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1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Sensor</a:t>
            </a:r>
            <a:r>
              <a:rPr lang="zh-CN" altLang="en-US" dirty="0" smtClean="0"/>
              <a:t> </a:t>
            </a:r>
            <a:r>
              <a:rPr lang="en-US" altLang="zh-CN" dirty="0" smtClean="0"/>
              <a:t>fusion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4194502" cy="3541714"/>
          </a:xfrm>
        </p:spPr>
        <p:txBody>
          <a:bodyPr/>
          <a:lstStyle/>
          <a:p>
            <a:r>
              <a:rPr lang="en-US" altLang="zh-CN" dirty="0"/>
              <a:t>S</a:t>
            </a:r>
            <a:r>
              <a:rPr lang="en-US" dirty="0" smtClean="0"/>
              <a:t>patial cell</a:t>
            </a:r>
            <a:r>
              <a:rPr lang="en-US" altLang="zh-CN" dirty="0" smtClean="0"/>
              <a:t>:</a:t>
            </a:r>
            <a:r>
              <a:rPr lang="en-US" dirty="0" smtClean="0"/>
              <a:t> </a:t>
            </a:r>
            <a:r>
              <a:rPr lang="en-US" dirty="0"/>
              <a:t>20 km × 20 km </a:t>
            </a:r>
            <a:endParaRPr lang="en-US" dirty="0"/>
          </a:p>
          <a:p>
            <a:r>
              <a:rPr lang="en-US" altLang="zh-CN" dirty="0" smtClean="0"/>
              <a:t>60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phones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cell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suffice</a:t>
            </a:r>
          </a:p>
          <a:p>
            <a:r>
              <a:rPr lang="en-US" altLang="zh-CN" dirty="0" smtClean="0"/>
              <a:t>50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phones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10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Phidgets</a:t>
            </a:r>
            <a:r>
              <a:rPr lang="zh-CN" altLang="en-US" dirty="0" smtClean="0"/>
              <a:t> </a:t>
            </a:r>
            <a:r>
              <a:rPr lang="en-US" altLang="zh-CN" dirty="0" smtClean="0"/>
              <a:t>enough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M5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100%</a:t>
            </a:r>
            <a:r>
              <a:rPr lang="zh-CN" altLang="en-US" dirty="0" smtClean="0"/>
              <a:t> </a:t>
            </a:r>
            <a:r>
              <a:rPr lang="en-US" altLang="zh-CN" dirty="0" smtClean="0"/>
              <a:t>success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914" y="2249487"/>
            <a:ext cx="6731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Shaketable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4947781"/>
            <a:ext cx="9905999" cy="84342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Reproduce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M6-8</a:t>
            </a:r>
            <a:r>
              <a:rPr lang="zh-CN" altLang="en-US" dirty="0" smtClean="0"/>
              <a:t> </a:t>
            </a:r>
            <a:r>
              <a:rPr lang="en-US" altLang="zh-CN" dirty="0" smtClean="0"/>
              <a:t>earthquakes</a:t>
            </a:r>
          </a:p>
          <a:p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6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recordings</a:t>
            </a:r>
            <a:r>
              <a:rPr lang="zh-CN" altLang="en-US" dirty="0" smtClean="0"/>
              <a:t> </a:t>
            </a:r>
            <a:r>
              <a:rPr lang="en-US" altLang="zh-CN" dirty="0" smtClean="0"/>
              <a:t>(3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backpack)</a:t>
            </a:r>
            <a:r>
              <a:rPr lang="zh-CN" altLang="en-US" dirty="0" smtClean="0"/>
              <a:t> </a:t>
            </a:r>
            <a:r>
              <a:rPr lang="en-US" altLang="zh-CN" dirty="0" smtClean="0"/>
              <a:t>successfully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2101850"/>
            <a:ext cx="10807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https://csn-server.appspot.com/#/map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phones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earthquake</a:t>
            </a:r>
            <a:r>
              <a:rPr lang="zh-CN" altLang="en-US" dirty="0" smtClean="0"/>
              <a:t> </a:t>
            </a:r>
            <a:r>
              <a:rPr lang="en-US" altLang="zh-CN" dirty="0" smtClean="0"/>
              <a:t>early</a:t>
            </a:r>
            <a:r>
              <a:rPr lang="zh-CN" altLang="en-US" dirty="0" smtClean="0"/>
              <a:t> </a:t>
            </a:r>
            <a:r>
              <a:rPr lang="en-US" altLang="zh-CN" dirty="0" smtClean="0"/>
              <a:t>warning?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28" y="2097088"/>
            <a:ext cx="6686871" cy="45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7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Learn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sensor-specific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thresholds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online,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way.</a:t>
            </a:r>
          </a:p>
          <a:p>
            <a:r>
              <a:rPr lang="en-US" altLang="zh-CN" dirty="0" smtClean="0"/>
              <a:t>Maximize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anomaly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</a:p>
          <a:p>
            <a:r>
              <a:rPr lang="en-US" altLang="zh-CN" dirty="0" smtClean="0"/>
              <a:t>Constrain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false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alarm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</a:p>
          <a:p>
            <a:r>
              <a:rPr lang="en-US" altLang="zh-CN" dirty="0" smtClean="0"/>
              <a:t>Implemented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Community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Seismic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(CSN)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6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Community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seismic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website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21" y="1808990"/>
            <a:ext cx="7997923" cy="4504128"/>
          </a:xfrm>
        </p:spPr>
      </p:pic>
    </p:spTree>
    <p:extLst>
      <p:ext uri="{BB962C8B-B14F-4D97-AF65-F5344CB8AC3E}">
        <p14:creationId xmlns:p14="http://schemas.microsoft.com/office/powerpoint/2010/main" val="128995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607799"/>
            <a:ext cx="9906000" cy="2825089"/>
          </a:xfrm>
        </p:spPr>
      </p:pic>
    </p:spTree>
    <p:extLst>
      <p:ext uri="{BB962C8B-B14F-4D97-AF65-F5344CB8AC3E}">
        <p14:creationId xmlns:p14="http://schemas.microsoft.com/office/powerpoint/2010/main" val="23703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</a:t>
            </a:r>
            <a:r>
              <a:rPr lang="en-US" dirty="0" smtClean="0"/>
              <a:t> </a:t>
            </a:r>
            <a:r>
              <a:rPr lang="en-US" dirty="0"/>
              <a:t>set of N sensors make repeated observations </a:t>
            </a:r>
            <a:r>
              <a:rPr lang="en-US" dirty="0" err="1"/>
              <a:t>Xt</a:t>
            </a:r>
            <a:r>
              <a:rPr lang="en-US" dirty="0"/>
              <a:t> = (X1,t, . . . , </a:t>
            </a:r>
            <a:r>
              <a:rPr lang="en-US" dirty="0" err="1"/>
              <a:t>XN,t</a:t>
            </a:r>
            <a:r>
              <a:rPr lang="en-US" dirty="0"/>
              <a:t>) </a:t>
            </a:r>
            <a:endParaRPr lang="en-US" dirty="0"/>
          </a:p>
          <a:p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dirty="0" smtClean="0"/>
              <a:t>detect </a:t>
            </a:r>
            <a:r>
              <a:rPr lang="en-US" dirty="0"/>
              <a:t>the occurrence of an event Et ∈ {0, 1} </a:t>
            </a:r>
            <a:endParaRPr lang="en-US" dirty="0" smtClean="0"/>
          </a:p>
          <a:p>
            <a:r>
              <a:rPr lang="en-US" dirty="0"/>
              <a:t>in the decentralized setting, where each sensor s analyzes its measurements </a:t>
            </a:r>
            <a:r>
              <a:rPr lang="en-US" dirty="0" err="1"/>
              <a:t>Xs,t</a:t>
            </a:r>
            <a:r>
              <a:rPr lang="en-US" dirty="0"/>
              <a:t>, and sends a message </a:t>
            </a:r>
            <a:r>
              <a:rPr lang="en-US" dirty="0" err="1"/>
              <a:t>Ms,t</a:t>
            </a:r>
            <a:r>
              <a:rPr lang="en-US" dirty="0"/>
              <a:t> to the fusion center </a:t>
            </a:r>
            <a:endParaRPr lang="en-US" dirty="0"/>
          </a:p>
          <a:p>
            <a:r>
              <a:rPr lang="en-US" dirty="0" err="1"/>
              <a:t>Ms,t</a:t>
            </a:r>
            <a:r>
              <a:rPr lang="en-US" dirty="0"/>
              <a:t> = 1 means that sensor s at time t estimates that an event happened; </a:t>
            </a:r>
            <a:r>
              <a:rPr lang="en-US" dirty="0" err="1"/>
              <a:t>Ms,t</a:t>
            </a:r>
            <a:r>
              <a:rPr lang="en-US" dirty="0"/>
              <a:t> = 0 </a:t>
            </a:r>
            <a:r>
              <a:rPr lang="en-US" dirty="0" smtClean="0"/>
              <a:t>no </a:t>
            </a:r>
            <a:r>
              <a:rPr lang="en-US" dirty="0"/>
              <a:t>event happened at that time </a:t>
            </a:r>
            <a:endParaRPr lang="en-US" dirty="0" smtClean="0"/>
          </a:p>
          <a:p>
            <a:r>
              <a:rPr lang="en-US" altLang="zh-CN" dirty="0" smtClean="0"/>
              <a:t>True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true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negative,</a:t>
            </a:r>
            <a:r>
              <a:rPr lang="zh-CN" altLang="en-US" dirty="0" smtClean="0"/>
              <a:t> </a:t>
            </a:r>
            <a:r>
              <a:rPr lang="en-US" altLang="zh-CN" dirty="0" smtClean="0"/>
              <a:t>false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positive,</a:t>
            </a:r>
            <a:r>
              <a:rPr lang="zh-CN" altLang="en-US" dirty="0" smtClean="0"/>
              <a:t> </a:t>
            </a:r>
            <a:r>
              <a:rPr lang="en-US" altLang="zh-CN" dirty="0" smtClean="0"/>
              <a:t>false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negative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7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Decentralized Detection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96322"/>
            <a:ext cx="9905998" cy="452952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A</a:t>
            </a:r>
            <a:r>
              <a:rPr lang="en-US" dirty="0" smtClean="0"/>
              <a:t>ssumes </a:t>
            </a:r>
            <a:r>
              <a:rPr lang="en-US" dirty="0"/>
              <a:t>that we know how likely particular observations </a:t>
            </a:r>
            <a:r>
              <a:rPr lang="en-US" dirty="0" err="1"/>
              <a:t>Xs,t</a:t>
            </a:r>
            <a:r>
              <a:rPr lang="en-US" dirty="0"/>
              <a:t> are, in case of an event occurring or not occurring </a:t>
            </a:r>
            <a:endParaRPr lang="en-US" dirty="0" smtClean="0"/>
          </a:p>
          <a:p>
            <a:r>
              <a:rPr lang="en-US" dirty="0"/>
              <a:t>optimal strategy is to perform </a:t>
            </a:r>
            <a:r>
              <a:rPr lang="en-US" i="1" dirty="0" smtClean="0"/>
              <a:t>hierarchical </a:t>
            </a:r>
            <a:r>
              <a:rPr lang="en-US" i="1" dirty="0"/>
              <a:t>hypothesis </a:t>
            </a:r>
            <a:r>
              <a:rPr lang="en-US" i="1" dirty="0" smtClean="0"/>
              <a:t>testing</a:t>
            </a:r>
            <a:r>
              <a:rPr lang="en-US" altLang="zh-CN" i="1" dirty="0" smtClean="0"/>
              <a:t>:</a:t>
            </a:r>
            <a:r>
              <a:rPr lang="en-US" i="1" dirty="0" smtClean="0"/>
              <a:t> 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where </a:t>
            </a:r>
            <a:r>
              <a:rPr lang="en-US" dirty="0"/>
              <a:t>St = Ps </a:t>
            </a:r>
            <a:r>
              <a:rPr lang="en-US" dirty="0" err="1"/>
              <a:t>Ms,t</a:t>
            </a:r>
            <a:r>
              <a:rPr lang="en-US" dirty="0"/>
              <a:t> is the number of picks at time t; </a:t>
            </a:r>
            <a:r>
              <a:rPr lang="en-US" dirty="0" err="1"/>
              <a:t>pl</a:t>
            </a:r>
            <a:r>
              <a:rPr lang="en-US" dirty="0"/>
              <a:t> = P[</a:t>
            </a:r>
            <a:r>
              <a:rPr lang="en-US" dirty="0" err="1"/>
              <a:t>Ms,t</a:t>
            </a:r>
            <a:r>
              <a:rPr lang="en-US" dirty="0"/>
              <a:t> = 1 | Et = l] is the sensor-level true (l = 1) and false (l = 0) positive rate </a:t>
            </a:r>
            <a:r>
              <a:rPr lang="en-US" dirty="0" smtClean="0"/>
              <a:t>respectively</a:t>
            </a:r>
          </a:p>
          <a:p>
            <a:r>
              <a:rPr lang="en-US" dirty="0" smtClean="0"/>
              <a:t>Bin</a:t>
            </a:r>
            <a:r>
              <a:rPr lang="en-US" dirty="0"/>
              <a:t>(·, p, N ) is the probability mass function of the Binomial </a:t>
            </a:r>
            <a:r>
              <a:rPr lang="en-US" dirty="0" smtClean="0"/>
              <a:t>distribution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830" y="3061742"/>
            <a:ext cx="5207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the Classical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Sensors are highly heterogeneous (i.e., the distributions P[</a:t>
            </a:r>
            <a:r>
              <a:rPr lang="en-US" dirty="0" err="1"/>
              <a:t>Xs,t</a:t>
            </a:r>
            <a:r>
              <a:rPr lang="en-US" dirty="0"/>
              <a:t> |Et]</a:t>
            </a:r>
            <a:r>
              <a:rPr lang="en-US" dirty="0" err="1"/>
              <a:t>aredifferentforeachsensors</a:t>
            </a:r>
            <a:r>
              <a:rPr lang="en-US" dirty="0"/>
              <a:t>) </a:t>
            </a:r>
            <a:endParaRPr lang="en-US" dirty="0"/>
          </a:p>
          <a:p>
            <a:r>
              <a:rPr lang="en-US" dirty="0"/>
              <a:t>Since events are rare, we do not have sufficient data to obtain good models for P [</a:t>
            </a:r>
            <a:r>
              <a:rPr lang="en-US" dirty="0" err="1"/>
              <a:t>Xs,t</a:t>
            </a:r>
            <a:r>
              <a:rPr lang="en-US" dirty="0"/>
              <a:t> | Et = 1] </a:t>
            </a:r>
            <a:endParaRPr lang="en-US" dirty="0"/>
          </a:p>
          <a:p>
            <a:r>
              <a:rPr lang="en-US" dirty="0"/>
              <a:t>Bandwidth limitations may limit the amount of </a:t>
            </a:r>
            <a:r>
              <a:rPr lang="en-US" dirty="0" err="1"/>
              <a:t>communica</a:t>
            </a:r>
            <a:r>
              <a:rPr lang="en-US" dirty="0"/>
              <a:t>- </a:t>
            </a:r>
            <a:r>
              <a:rPr lang="en-US" dirty="0" err="1"/>
              <a:t>tion</a:t>
            </a:r>
            <a:r>
              <a:rPr lang="en-US" dirty="0"/>
              <a:t> (e.g., number of picks sent).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0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DECENTRALIZED ANOMALY </a:t>
            </a:r>
            <a:r>
              <a:rPr lang="en-US" dirty="0" smtClean="0"/>
              <a:t>DETECTION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Density Estimation </a:t>
            </a:r>
            <a:endParaRPr lang="en-US" dirty="0"/>
          </a:p>
          <a:p>
            <a:r>
              <a:rPr lang="en-US" dirty="0" err="1"/>
              <a:t>OnlineThresholdEstimation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 err="1"/>
              <a:t>HypothesisTestingforSensorFusion</a:t>
            </a:r>
            <a:r>
              <a:rPr lang="en-US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550" y="2097088"/>
            <a:ext cx="51308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1106</TotalTime>
  <Words>572</Words>
  <Application>Microsoft Macintosh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Trebuchet MS</vt:lpstr>
      <vt:lpstr>Tw Cen MT</vt:lpstr>
      <vt:lpstr>宋体</vt:lpstr>
      <vt:lpstr>Arial</vt:lpstr>
      <vt:lpstr>Circuit</vt:lpstr>
      <vt:lpstr>The Next Big One:  Detecting Earthquakes and other Rare Events from Community-based Sensors </vt:lpstr>
      <vt:lpstr>Can one use cell phones for  earthquake early warning?</vt:lpstr>
      <vt:lpstr>approach</vt:lpstr>
      <vt:lpstr>Community seismic network website</vt:lpstr>
      <vt:lpstr>Basic Set up</vt:lpstr>
      <vt:lpstr>Problem statement</vt:lpstr>
      <vt:lpstr>Classical Decentralized Detection </vt:lpstr>
      <vt:lpstr>Challenges for the Classical Approach </vt:lpstr>
      <vt:lpstr>ONLINE DECENTRALIZED ANOMALY DETECTION </vt:lpstr>
      <vt:lpstr>Community seismic network</vt:lpstr>
      <vt:lpstr>Community seismic network: Android client</vt:lpstr>
      <vt:lpstr>COMMUNITY SEISMIC NETWORK: CLOUD FUSION CENTER</vt:lpstr>
      <vt:lpstr>experiments</vt:lpstr>
      <vt:lpstr>Picking algorithm evaluation</vt:lpstr>
      <vt:lpstr>Sensor fusion &amp; sensor type tradeoff</vt:lpstr>
      <vt:lpstr>Shaketable validation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Big One:  Detecting Earthquakes and other Rare Events from Community-based Sensors </dc:title>
  <dc:creator>David Wang</dc:creator>
  <cp:lastModifiedBy>David Wang</cp:lastModifiedBy>
  <cp:revision>15</cp:revision>
  <dcterms:created xsi:type="dcterms:W3CDTF">2018-03-01T00:06:00Z</dcterms:created>
  <dcterms:modified xsi:type="dcterms:W3CDTF">2018-03-01T18:32:24Z</dcterms:modified>
</cp:coreProperties>
</file>