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6"/>
    <p:restoredTop sz="93722"/>
  </p:normalViewPr>
  <p:slideViewPr>
    <p:cSldViewPr snapToGrid="0" snapToObjects="1">
      <p:cViewPr varScale="1">
        <p:scale>
          <a:sx n="150" d="100"/>
          <a:sy n="150" d="100"/>
        </p:scale>
        <p:origin x="11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5" Type="http://schemas.openxmlformats.org/officeDocument/2006/relationships/image" Target="../media/image18.tiff"/><Relationship Id="rId6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AutoCalib</a:t>
            </a:r>
            <a:r>
              <a:rPr lang="en-US" dirty="0"/>
              <a:t>: Automatic Traffic Camera Calibration at Scale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27606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/>
              <a:t>microsoft</a:t>
            </a:r>
            <a:r>
              <a:rPr lang="zh-CN" altLang="en-US" dirty="0"/>
              <a:t> </a:t>
            </a:r>
            <a:r>
              <a:rPr lang="en-US" altLang="zh-CN" dirty="0" err="1" smtClean="0"/>
              <a:t>reaserch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err="1" smtClean="0"/>
              <a:t>Romil</a:t>
            </a:r>
            <a:r>
              <a:rPr lang="en-US" dirty="0" smtClean="0"/>
              <a:t> </a:t>
            </a:r>
            <a:r>
              <a:rPr lang="en-US" dirty="0"/>
              <a:t>Bhardwaj, </a:t>
            </a:r>
            <a:r>
              <a:rPr lang="en-US" dirty="0" err="1" smtClean="0"/>
              <a:t>Ganesan</a:t>
            </a:r>
            <a:r>
              <a:rPr lang="en-US" dirty="0" smtClean="0"/>
              <a:t> </a:t>
            </a:r>
            <a:r>
              <a:rPr lang="en-US" dirty="0" err="1"/>
              <a:t>Ramalingam</a:t>
            </a:r>
            <a:r>
              <a:rPr lang="en-US" dirty="0"/>
              <a:t>, Ramachandran </a:t>
            </a:r>
            <a:r>
              <a:rPr lang="en-US" dirty="0" err="1" smtClean="0"/>
              <a:t>Ramjee</a:t>
            </a:r>
            <a:endParaRPr lang="en-US" dirty="0" smtClean="0"/>
          </a:p>
          <a:p>
            <a:r>
              <a:rPr lang="en-US" altLang="zh-CN" dirty="0" err="1"/>
              <a:t>ohio</a:t>
            </a:r>
            <a:r>
              <a:rPr lang="zh-CN" altLang="en-US" dirty="0"/>
              <a:t> </a:t>
            </a:r>
            <a:r>
              <a:rPr lang="en-US" altLang="zh-CN" dirty="0"/>
              <a:t>state</a:t>
            </a:r>
            <a:r>
              <a:rPr lang="zh-CN" altLang="en-US" dirty="0"/>
              <a:t> </a:t>
            </a:r>
            <a:r>
              <a:rPr lang="en-US" altLang="zh-CN" dirty="0" err="1" smtClean="0"/>
              <a:t>univeersity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dirty="0" err="1" smtClean="0"/>
              <a:t>Gopi</a:t>
            </a:r>
            <a:r>
              <a:rPr lang="en-US" dirty="0" smtClean="0"/>
              <a:t> </a:t>
            </a:r>
            <a:r>
              <a:rPr lang="en-US" dirty="0"/>
              <a:t>Krishna </a:t>
            </a:r>
            <a:r>
              <a:rPr lang="en-US" dirty="0" err="1"/>
              <a:t>Tummala</a:t>
            </a:r>
            <a:r>
              <a:rPr lang="en-US" dirty="0"/>
              <a:t>, </a:t>
            </a:r>
            <a:r>
              <a:rPr lang="en-US" dirty="0" err="1" smtClean="0"/>
              <a:t>Prasun</a:t>
            </a:r>
            <a:r>
              <a:rPr lang="en-US" smtClean="0"/>
              <a:t> Sinha</a:t>
            </a:r>
            <a:endParaRPr lang="en-US" altLang="zh-CN" dirty="0" smtClean="0"/>
          </a:p>
          <a:p>
            <a:r>
              <a:rPr lang="en-US" dirty="0" smtClean="0"/>
              <a:t>Proceedings </a:t>
            </a:r>
            <a:r>
              <a:rPr lang="en-US" dirty="0"/>
              <a:t>of the 4th ACM International Conference on Systems for Energy-Efficient Built Environments (</a:t>
            </a:r>
            <a:r>
              <a:rPr lang="en-US" dirty="0" err="1"/>
              <a:t>BuildSys</a:t>
            </a:r>
            <a:r>
              <a:rPr lang="en-US" dirty="0"/>
              <a:t> 2017), Delft, The Netherlands, November 2017</a:t>
            </a:r>
            <a:r>
              <a:rPr lang="en-US" dirty="0" smtClean="0"/>
              <a:t>.</a:t>
            </a:r>
          </a:p>
          <a:p>
            <a:r>
              <a:rPr lang="en-US" altLang="zh-CN" dirty="0" smtClean="0"/>
              <a:t>Presented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tengxiang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5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and averaging calibrations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467518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Large # of calibrations</a:t>
            </a:r>
          </a:p>
          <a:p>
            <a:r>
              <a:rPr lang="en-US" dirty="0" smtClean="0"/>
              <a:t>Annotation errors: DNN-based annotation tool introduces an error </a:t>
            </a:r>
            <a:r>
              <a:rPr lang="en-US" dirty="0"/>
              <a:t>o</a:t>
            </a:r>
            <a:r>
              <a:rPr lang="en-US" dirty="0" smtClean="0"/>
              <a:t>f a few pixels</a:t>
            </a:r>
          </a:p>
          <a:p>
            <a:r>
              <a:rPr lang="en-US" dirty="0" smtClean="0"/>
              <a:t>Vehicle identification errors: The car in the image may not belong to any of the 10 models.</a:t>
            </a:r>
          </a:p>
          <a:p>
            <a:r>
              <a:rPr lang="en-US" dirty="0" smtClean="0"/>
              <a:t>Statistical filters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1" y="2097088"/>
            <a:ext cx="58674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Key-point annotation accuracy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2249487"/>
            <a:ext cx="39370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2813050"/>
            <a:ext cx="48260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1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5151438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Ground truth for evaluation:</a:t>
            </a:r>
          </a:p>
          <a:p>
            <a:pPr lvl="1"/>
            <a:r>
              <a:rPr lang="en-US" dirty="0"/>
              <a:t>Example of Ground Truth </a:t>
            </a:r>
            <a:r>
              <a:rPr lang="en-US" dirty="0" err="1"/>
              <a:t>Keypoints</a:t>
            </a:r>
            <a:r>
              <a:rPr lang="en-US" dirty="0"/>
              <a:t> (GTKPs) marked in a frame. </a:t>
            </a:r>
            <a:endParaRPr lang="en-US" dirty="0" smtClean="0"/>
          </a:p>
          <a:p>
            <a:r>
              <a:rPr lang="en-US" dirty="0"/>
              <a:t>The distance measurement errors for the ground truth calibrations, which are indicative of the errors in GTKP annotation, have an average RMS error of 4.62% across all cameras. </a:t>
            </a:r>
            <a:r>
              <a:rPr lang="en-US" dirty="0" err="1"/>
              <a:t>AutoCalib</a:t>
            </a:r>
            <a:r>
              <a:rPr lang="en-US" dirty="0"/>
              <a:t> has an average error of 8.98%.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0" y="679147"/>
            <a:ext cx="38989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51" y="3025776"/>
            <a:ext cx="55499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1" y="1677194"/>
            <a:ext cx="11582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" y="1804194"/>
            <a:ext cx="12141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56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comparison to 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3151188" cy="3541714"/>
          </a:xfrm>
        </p:spPr>
        <p:txBody>
          <a:bodyPr/>
          <a:lstStyle/>
          <a:p>
            <a:r>
              <a:rPr lang="en-US" dirty="0" smtClean="0"/>
              <a:t>Vanishing </a:t>
            </a:r>
            <a:r>
              <a:rPr lang="en-US" smtClean="0"/>
              <a:t>Point-based approaches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683544"/>
            <a:ext cx="5994400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79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cameras: what they can do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13" y="1893888"/>
            <a:ext cx="6972745" cy="354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158" y="1893888"/>
            <a:ext cx="4062320" cy="3541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8000" y="5905500"/>
            <a:ext cx="828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Identifying speeding vehicles, city road planning, accident prediction and prevention,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4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Camera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Parameters:</a:t>
            </a:r>
          </a:p>
          <a:p>
            <a:pPr lvl="1"/>
            <a:r>
              <a:rPr lang="en-US" dirty="0" smtClean="0"/>
              <a:t>Intrinsic Parameters: </a:t>
            </a:r>
          </a:p>
          <a:p>
            <a:pPr lvl="2"/>
            <a:r>
              <a:rPr lang="en-US" dirty="0" smtClean="0"/>
              <a:t>Focal length</a:t>
            </a:r>
          </a:p>
          <a:p>
            <a:pPr lvl="1"/>
            <a:r>
              <a:rPr lang="en-US" dirty="0" smtClean="0"/>
              <a:t>Extrinsic Parameters: </a:t>
            </a:r>
          </a:p>
          <a:p>
            <a:pPr lvl="2"/>
            <a:r>
              <a:rPr lang="en-US" dirty="0" smtClean="0"/>
              <a:t>Orientation (rotation matrix R),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osition of the camera in real-world coordinates(T)</a:t>
            </a:r>
          </a:p>
          <a:p>
            <a:r>
              <a:rPr lang="en-US" dirty="0" smtClean="0"/>
              <a:t>Challenges: requires enormous manual effort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012" y="1607344"/>
            <a:ext cx="48387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81" y="4140200"/>
            <a:ext cx="40513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96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R: rotation matrix</a:t>
            </a:r>
          </a:p>
          <a:p>
            <a:r>
              <a:rPr lang="en-US" dirty="0" smtClean="0"/>
              <a:t>T: translation matrix</a:t>
            </a:r>
          </a:p>
          <a:p>
            <a:endParaRPr lang="en-US" dirty="0"/>
          </a:p>
          <a:p>
            <a:r>
              <a:rPr lang="en-US" dirty="0" smtClean="0"/>
              <a:t>Perspective-N-Point problem:</a:t>
            </a:r>
          </a:p>
          <a:p>
            <a:pPr lvl="1"/>
            <a:r>
              <a:rPr lang="en-US" dirty="0" smtClean="0"/>
              <a:t>With n </a:t>
            </a:r>
            <a:r>
              <a:rPr lang="en-US" dirty="0"/>
              <a:t>≥ 4 </a:t>
            </a:r>
            <a:r>
              <a:rPr lang="en-US" dirty="0" smtClean="0"/>
              <a:t>different </a:t>
            </a:r>
            <a:r>
              <a:rPr lang="en-US" dirty="0"/>
              <a:t>points, as well as the camera’s intrinsic parameters, we can solve for the camera’s extrinsic parameters using equation 1. </a:t>
            </a:r>
            <a:endParaRPr lang="en-US" dirty="0"/>
          </a:p>
          <a:p>
            <a:pPr lvl="1"/>
            <a:r>
              <a:rPr lang="en-US" dirty="0" smtClean="0"/>
              <a:t> Call solution </a:t>
            </a:r>
            <a:r>
              <a:rPr lang="en-US" dirty="0" err="1" smtClean="0"/>
              <a:t>SolvePnP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411" y="1982788"/>
            <a:ext cx="5588000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50" y="3317876"/>
            <a:ext cx="29083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11" y="4246564"/>
            <a:ext cx="45085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5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calibration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4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aUTOCALIB</a:t>
            </a:r>
            <a:r>
              <a:rPr lang="en-US" dirty="0" smtClean="0"/>
              <a:t>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Challenges: </a:t>
            </a:r>
          </a:p>
          <a:p>
            <a:pPr lvl="1"/>
            <a:r>
              <a:rPr lang="en-US" dirty="0" smtClean="0"/>
              <a:t>Low-resolution images, error in vehicle detection and classification.</a:t>
            </a:r>
          </a:p>
          <a:p>
            <a:pPr lvl="1"/>
            <a:r>
              <a:rPr lang="en-US" dirty="0" smtClean="0"/>
              <a:t>Detecting and annotating key-points: Point of interest: tail lamps, side mirrors, etc.</a:t>
            </a:r>
          </a:p>
          <a:p>
            <a:pPr lvl="1"/>
            <a:r>
              <a:rPr lang="en-US" dirty="0" smtClean="0"/>
              <a:t>Consolidating a set of calibrations</a:t>
            </a:r>
          </a:p>
          <a:p>
            <a:r>
              <a:rPr lang="en-US" dirty="0" smtClean="0"/>
              <a:t>Vehicle Detection 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Automatic Key-point Annotation  </a:t>
            </a:r>
          </a:p>
          <a:p>
            <a:r>
              <a:rPr lang="en-US" dirty="0" smtClean="0"/>
              <a:t>Vehicle Model-based Calibration</a:t>
            </a:r>
          </a:p>
          <a:p>
            <a:r>
              <a:rPr lang="en-US" dirty="0" smtClean="0"/>
              <a:t>Filtering and Averaging Calibrations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28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aUTOCALIB</a:t>
            </a:r>
            <a:r>
              <a:rPr lang="en-US" dirty="0" smtClean="0"/>
              <a:t> PIPELINE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262" y="3308957"/>
            <a:ext cx="55118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12" y="1830387"/>
            <a:ext cx="5194300" cy="142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0" y="3938213"/>
            <a:ext cx="63119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612" y="5189769"/>
            <a:ext cx="568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aUTOMATIC</a:t>
            </a:r>
            <a:r>
              <a:rPr lang="en-US" dirty="0" smtClean="0"/>
              <a:t> KEY-POINT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CompCars</a:t>
            </a:r>
            <a:r>
              <a:rPr lang="en-US" dirty="0" smtClean="0"/>
              <a:t> DNN for transfer learning to reduce </a:t>
            </a:r>
            <a:r>
              <a:rPr lang="en-US" dirty="0" err="1" smtClean="0"/>
              <a:t>trainning</a:t>
            </a:r>
            <a:r>
              <a:rPr lang="en-US" dirty="0" smtClean="0"/>
              <a:t> data and time</a:t>
            </a:r>
          </a:p>
          <a:p>
            <a:r>
              <a:rPr lang="en-US" dirty="0" smtClean="0"/>
              <a:t>Manually annotated 486 images for </a:t>
            </a:r>
            <a:r>
              <a:rPr lang="en-US" dirty="0" err="1" smtClean="0"/>
              <a:t>trainning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711" y="3568700"/>
            <a:ext cx="56007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model-based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Real-world 3D coordinates of the key-points 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SolvePnP</a:t>
            </a:r>
            <a:r>
              <a:rPr lang="en-US" dirty="0" smtClean="0"/>
              <a:t> to calibrate the camera</a:t>
            </a:r>
          </a:p>
          <a:p>
            <a:r>
              <a:rPr lang="en-US" dirty="0" smtClean="0"/>
              <a:t>10 car models selected.</a:t>
            </a:r>
          </a:p>
          <a:p>
            <a:r>
              <a:rPr lang="en-US" dirty="0" smtClean="0"/>
              <a:t>Low resolution image is a disaster for car classification</a:t>
            </a:r>
          </a:p>
          <a:p>
            <a:r>
              <a:rPr lang="en-US" dirty="0" smtClean="0"/>
              <a:t>Every identified car image producing 10 calibrations!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206" y="1756846"/>
            <a:ext cx="1959343" cy="1303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49" y="1756846"/>
            <a:ext cx="2022231" cy="133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206" y="3060700"/>
            <a:ext cx="2888793" cy="1092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206" y="4152901"/>
            <a:ext cx="2415806" cy="1352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606" y="5518452"/>
            <a:ext cx="1925797" cy="12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3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4099</TotalTime>
  <Words>387</Words>
  <Application>Microsoft Macintosh PowerPoint</Application>
  <PresentationFormat>Widescreen</PresentationFormat>
  <Paragraphs>58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Trebuchet MS</vt:lpstr>
      <vt:lpstr>Tw Cen MT</vt:lpstr>
      <vt:lpstr>宋体</vt:lpstr>
      <vt:lpstr>Arial</vt:lpstr>
      <vt:lpstr>Circuit</vt:lpstr>
      <vt:lpstr>AutoCalib: Automatic Traffic Camera Calibration at Scale </vt:lpstr>
      <vt:lpstr>Traffic cameras: what they can do</vt:lpstr>
      <vt:lpstr>Traffic Camera calibration</vt:lpstr>
      <vt:lpstr>Calibration problem</vt:lpstr>
      <vt:lpstr>Current calibration works</vt:lpstr>
      <vt:lpstr>aUTOCALIB System Design</vt:lpstr>
      <vt:lpstr>aUTOCALIB PIPELINE</vt:lpstr>
      <vt:lpstr>aUTOMATIC KEY-POINT ANNOTATION</vt:lpstr>
      <vt:lpstr>Vehicle model-based calibration</vt:lpstr>
      <vt:lpstr>Filtering and averaging calibrations</vt:lpstr>
      <vt:lpstr>Evaluation</vt:lpstr>
      <vt:lpstr>Evaluation</vt:lpstr>
      <vt:lpstr>Calibration accuracy</vt:lpstr>
      <vt:lpstr>Calibration accuracy</vt:lpstr>
      <vt:lpstr>A comparison to related works</vt:lpstr>
      <vt:lpstr>Discussion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AutoCalib: Automatic Traffic Camera Calibration at Scale </dc:title>
  <dc:creator>David Wang</dc:creator>
  <cp:lastModifiedBy>David Wang</cp:lastModifiedBy>
  <cp:revision>10</cp:revision>
  <dcterms:created xsi:type="dcterms:W3CDTF">2018-02-05T22:25:48Z</dcterms:created>
  <dcterms:modified xsi:type="dcterms:W3CDTF">2018-02-08T18:45:25Z</dcterms:modified>
</cp:coreProperties>
</file>